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2" r:id="rId15"/>
    <p:sldId id="273" r:id="rId16"/>
    <p:sldId id="274" r:id="rId17"/>
    <p:sldId id="275" r:id="rId18"/>
    <p:sldId id="269" r:id="rId19"/>
    <p:sldId id="270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56" autoAdjust="0"/>
    <p:restoredTop sz="94660"/>
  </p:normalViewPr>
  <p:slideViewPr>
    <p:cSldViewPr snapToGrid="0">
      <p:cViewPr>
        <p:scale>
          <a:sx n="70" d="100"/>
          <a:sy n="70" d="100"/>
        </p:scale>
        <p:origin x="618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B1324D0-CFFE-4F3B-ADC7-F4195EE74713}" type="datetimeFigureOut">
              <a:rPr lang="en-US" smtClean="0"/>
              <a:t>9/23/2015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6C2534-1C1B-4095-B157-7D0510138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016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B1324D0-CFFE-4F3B-ADC7-F4195EE74713}" type="datetimeFigureOut">
              <a:rPr lang="en-US" smtClean="0"/>
              <a:t>9/23/2015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6C2534-1C1B-4095-B157-7D0510138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613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B1324D0-CFFE-4F3B-ADC7-F4195EE74713}" type="datetimeFigureOut">
              <a:rPr lang="en-US" smtClean="0"/>
              <a:t>9/23/2015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6C2534-1C1B-4095-B157-7D0510138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765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B1324D0-CFFE-4F3B-ADC7-F4195EE74713}" type="datetimeFigureOut">
              <a:rPr lang="en-US" smtClean="0"/>
              <a:t>9/23/2015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6C2534-1C1B-4095-B157-7D0510138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516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B1324D0-CFFE-4F3B-ADC7-F4195EE74713}" type="datetimeFigureOut">
              <a:rPr lang="en-US" smtClean="0"/>
              <a:t>9/23/2015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6C2534-1C1B-4095-B157-7D0510138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25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B1324D0-CFFE-4F3B-ADC7-F4195EE74713}" type="datetimeFigureOut">
              <a:rPr lang="en-US" smtClean="0"/>
              <a:t>9/23/2015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6C2534-1C1B-4095-B157-7D0510138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354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B1324D0-CFFE-4F3B-ADC7-F4195EE74713}" type="datetimeFigureOut">
              <a:rPr lang="en-US" smtClean="0"/>
              <a:t>9/23/2015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6C2534-1C1B-4095-B157-7D0510138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22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B1324D0-CFFE-4F3B-ADC7-F4195EE74713}" type="datetimeFigureOut">
              <a:rPr lang="en-US" smtClean="0"/>
              <a:t>9/23/2015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6C2534-1C1B-4095-B157-7D0510138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909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B1324D0-CFFE-4F3B-ADC7-F4195EE74713}" type="datetimeFigureOut">
              <a:rPr lang="en-US" smtClean="0"/>
              <a:t>9/23/2015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6C2534-1C1B-4095-B157-7D0510138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793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B1324D0-CFFE-4F3B-ADC7-F4195EE74713}" type="datetimeFigureOut">
              <a:rPr lang="en-US" smtClean="0"/>
              <a:t>9/23/2015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6C2534-1C1B-4095-B157-7D0510138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877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th-TH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B1324D0-CFFE-4F3B-ADC7-F4195EE74713}" type="datetimeFigureOut">
              <a:rPr lang="en-US" smtClean="0"/>
              <a:t>9/23/2015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6C2534-1C1B-4095-B157-7D0510138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167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th-TH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0B1324D0-CFFE-4F3B-ADC7-F4195EE74713}" type="datetimeFigureOut">
              <a:rPr lang="en-US" smtClean="0"/>
              <a:t>9/23/2015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cs typeface="Cordia New" panose="020B0304020202020204" pitchFamily="34" charset="-34"/>
              </a:defRPr>
            </a:lvl1pPr>
          </a:lstStyle>
          <a:p>
            <a:fld id="{806C2534-1C1B-4095-B157-7D0510138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549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Angsana New" panose="02020603050405020304" pitchFamily="18" charset="-34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Angsana New" panose="02020603050405020304" pitchFamily="18" charset="-34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Angsana New" panose="02020603050405020304" pitchFamily="18" charset="-34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Angsana New" panose="02020603050405020304" pitchFamily="18" charset="-34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Angsana New" panose="02020603050405020304" pitchFamily="18" charset="-34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Angsana New" panose="02020603050405020304" pitchFamily="18" charset="-34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Angsana New" panose="02020603050405020304" pitchFamily="18" charset="-34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Angsana New" panose="02020603050405020304" pitchFamily="18" charset="-34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4755" y="425003"/>
            <a:ext cx="9144000" cy="1436464"/>
          </a:xfrm>
        </p:spPr>
        <p:txBody>
          <a:bodyPr/>
          <a:lstStyle/>
          <a:p>
            <a:r>
              <a:rPr lang="th-TH" sz="5400" b="1" dirty="0" smtClean="0"/>
              <a:t>โปรแกรม </a:t>
            </a:r>
            <a:r>
              <a:rPr lang="en-US" sz="5400" b="1" dirty="0" smtClean="0">
                <a:latin typeface="Angsana New" panose="02020603050405020304" pitchFamily="18" charset="-34"/>
              </a:rPr>
              <a:t>Premiere Pro</a:t>
            </a:r>
            <a:endParaRPr lang="en-US" sz="5400" b="1" dirty="0">
              <a:latin typeface="Angsana New" panose="02020603050405020304" pitchFamily="18" charset="-34"/>
            </a:endParaRPr>
          </a:p>
        </p:txBody>
      </p:sp>
      <p:sp>
        <p:nvSpPr>
          <p:cNvPr id="4" name="Subtitle 2"/>
          <p:cNvSpPr>
            <a:spLocks noGrp="1"/>
          </p:cNvSpPr>
          <p:nvPr/>
        </p:nvSpPr>
        <p:spPr bwMode="auto">
          <a:xfrm>
            <a:off x="476518" y="1764557"/>
            <a:ext cx="10702344" cy="3667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4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19200" indent="-7620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4000">
                <a:solidFill>
                  <a:schemeClr val="tx1"/>
                </a:solidFill>
                <a:latin typeface="+mn-lt"/>
                <a:cs typeface="+mn-cs"/>
              </a:defRPr>
            </a:lvl2pPr>
            <a:lvl3pPr marL="1676400" indent="-7620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4000">
                <a:solidFill>
                  <a:schemeClr val="tx1"/>
                </a:solidFill>
                <a:latin typeface="+mn-lt"/>
                <a:cs typeface="+mn-cs"/>
              </a:defRPr>
            </a:lvl3pPr>
            <a:lvl4pPr marL="2133600" indent="-7620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4000">
                <a:solidFill>
                  <a:schemeClr val="tx1"/>
                </a:solidFill>
                <a:latin typeface="+mn-lt"/>
                <a:cs typeface="+mn-cs"/>
              </a:defRPr>
            </a:lvl4pPr>
            <a:lvl5pPr marL="2590800" indent="-7620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4000">
                <a:solidFill>
                  <a:schemeClr val="tx1"/>
                </a:solidFill>
                <a:latin typeface="+mn-lt"/>
                <a:cs typeface="+mn-cs"/>
              </a:defRPr>
            </a:lvl5pPr>
            <a:lvl6pPr marL="3048000" indent="-7620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4000">
                <a:solidFill>
                  <a:schemeClr val="tx1"/>
                </a:solidFill>
                <a:latin typeface="+mn-lt"/>
                <a:cs typeface="+mn-cs"/>
              </a:defRPr>
            </a:lvl6pPr>
            <a:lvl7pPr marL="3505200" indent="-7620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4000">
                <a:solidFill>
                  <a:schemeClr val="tx1"/>
                </a:solidFill>
                <a:latin typeface="+mn-lt"/>
                <a:cs typeface="+mn-cs"/>
              </a:defRPr>
            </a:lvl7pPr>
            <a:lvl8pPr marL="3962400" indent="-7620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4000">
                <a:solidFill>
                  <a:schemeClr val="tx1"/>
                </a:solidFill>
                <a:latin typeface="+mn-lt"/>
                <a:cs typeface="+mn-cs"/>
              </a:defRPr>
            </a:lvl8pPr>
            <a:lvl9pPr marL="4419600" indent="-7620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4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th-TH" b="1" dirty="0" smtClean="0">
                <a:cs typeface="+mj-cs"/>
              </a:rPr>
              <a:t>รหัสวิชา </a:t>
            </a:r>
            <a:r>
              <a:rPr lang="en-US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2901-2140</a:t>
            </a:r>
            <a:r>
              <a:rPr lang="en-US" b="1" dirty="0" smtClean="0">
                <a:cs typeface="+mj-cs"/>
              </a:rPr>
              <a:t>  </a:t>
            </a:r>
            <a:r>
              <a:rPr lang="th-TH" b="1" dirty="0" smtClean="0">
                <a:cs typeface="+mj-cs"/>
              </a:rPr>
              <a:t>วิชา พื้นฐานการตัดต่อภาพเคลื่อนไหวและวิดีโอดิจิตอล</a:t>
            </a:r>
          </a:p>
          <a:p>
            <a:r>
              <a:rPr lang="th-TH" b="1" dirty="0" smtClean="0">
                <a:cs typeface="+mj-cs"/>
              </a:rPr>
              <a:t>ระดับ </a:t>
            </a:r>
            <a:r>
              <a:rPr lang="th-TH" b="1" dirty="0" err="1" smtClean="0">
                <a:cs typeface="+mj-cs"/>
              </a:rPr>
              <a:t>ปวช</a:t>
            </a:r>
            <a:r>
              <a:rPr lang="th-TH" b="1" dirty="0" smtClean="0">
                <a:cs typeface="+mj-cs"/>
              </a:rPr>
              <a:t>.</a:t>
            </a:r>
            <a:r>
              <a:rPr lang="en-US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3</a:t>
            </a:r>
          </a:p>
          <a:p>
            <a:r>
              <a:rPr lang="th-TH" sz="32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แผนกคอมพิวเตอร์ธุรกิจ</a:t>
            </a:r>
            <a:r>
              <a:rPr lang="th-TH" sz="3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32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  </a:t>
            </a:r>
            <a:r>
              <a:rPr lang="th-TH" sz="32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วิทยาลัยเทคนิคราชบุรี</a:t>
            </a:r>
            <a:r>
              <a:rPr lang="th-TH" b="1" dirty="0" smtClean="0">
                <a:cs typeface="+mj-cs"/>
              </a:rPr>
              <a:t/>
            </a:r>
            <a:br>
              <a:rPr lang="th-TH" b="1" dirty="0" smtClean="0">
                <a:cs typeface="+mj-cs"/>
              </a:rPr>
            </a:br>
            <a:r>
              <a:rPr lang="th-TH" b="1" dirty="0" smtClean="0">
                <a:cs typeface="+mj-cs"/>
              </a:rPr>
              <a:t>ครู  สุนันทา  ครุฑธามาศ </a:t>
            </a:r>
            <a:br>
              <a:rPr lang="th-TH" b="1" dirty="0" smtClean="0">
                <a:cs typeface="+mj-cs"/>
              </a:rPr>
            </a:br>
            <a:endParaRPr lang="th-TH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576580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1325563"/>
          </a:xfrm>
        </p:spPr>
        <p:txBody>
          <a:bodyPr/>
          <a:lstStyle/>
          <a:p>
            <a:pPr algn="ctr"/>
            <a:r>
              <a:rPr lang="th-TH" b="1" dirty="0" smtClean="0"/>
              <a:t>ส่วนประกอบของโปรแกรม </a:t>
            </a:r>
            <a:r>
              <a:rPr lang="en-US" b="1" dirty="0" smtClean="0">
                <a:latin typeface="Angsana New" panose="02020603050405020304" pitchFamily="18" charset="-34"/>
              </a:rPr>
              <a:t>Premiere Pro</a:t>
            </a:r>
            <a:r>
              <a:rPr lang="th-TH" b="1" dirty="0" smtClean="0"/>
              <a:t>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3970" y="4131251"/>
            <a:ext cx="9067800" cy="24633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en-US" sz="32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6. </a:t>
            </a:r>
            <a:r>
              <a:rPr lang="th-TH" sz="32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หน้าต่าง </a:t>
            </a:r>
            <a:r>
              <a:rPr lang="en-US" sz="3200" b="1" dirty="0" err="1" smtClean="0">
                <a:latin typeface="Angsana New" panose="02020603050405020304" pitchFamily="18" charset="-34"/>
                <a:cs typeface="Angsana New" panose="02020603050405020304" pitchFamily="18" charset="-34"/>
              </a:rPr>
              <a:t>Moniter</a:t>
            </a:r>
            <a:r>
              <a:rPr lang="en-US" sz="32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Panel</a:t>
            </a:r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(ด้านซ้ายมือ) สำหรับเปิดแสดงไฟล์วิดีโอต้นฉบับที่ยังไม่ได้ทำการตัดต่อ</a:t>
            </a:r>
          </a:p>
          <a:p>
            <a:pPr marL="0" indent="0">
              <a:buNone/>
            </a:pP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en-US" sz="32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7. </a:t>
            </a:r>
            <a:r>
              <a:rPr lang="th-TH" sz="32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หน้าต่าง </a:t>
            </a:r>
            <a:r>
              <a:rPr lang="en-US" sz="3200" b="1" dirty="0" err="1" smtClean="0">
                <a:latin typeface="Angsana New" panose="02020603050405020304" pitchFamily="18" charset="-34"/>
                <a:cs typeface="Angsana New" panose="02020603050405020304" pitchFamily="18" charset="-34"/>
              </a:rPr>
              <a:t>Moniter</a:t>
            </a:r>
            <a:r>
              <a:rPr lang="en-US" sz="32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Panel 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(ด้านขวามือ) สำหรับแสดงไฟล์วิดีโอที่ทำการตัดต่อแล้ว</a:t>
            </a:r>
            <a:endParaRPr lang="en-US" sz="32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694" t="7689" r="40741" b="56597"/>
          <a:stretch/>
        </p:blipFill>
        <p:spPr>
          <a:xfrm>
            <a:off x="2432982" y="1325563"/>
            <a:ext cx="7620000" cy="2612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3068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199" y="90152"/>
            <a:ext cx="10515600" cy="1325563"/>
          </a:xfrm>
        </p:spPr>
        <p:txBody>
          <a:bodyPr/>
          <a:lstStyle/>
          <a:p>
            <a:pPr algn="ctr"/>
            <a:r>
              <a:rPr lang="th-TH" b="1" dirty="0" smtClean="0"/>
              <a:t>ส่วนประกอบของโปรแกรม </a:t>
            </a:r>
            <a:r>
              <a:rPr lang="en-US" b="1" dirty="0" smtClean="0">
                <a:latin typeface="Angsana New" panose="02020603050405020304" pitchFamily="18" charset="-34"/>
              </a:rPr>
              <a:t>Premiere Pro</a:t>
            </a:r>
            <a:r>
              <a:rPr lang="th-TH" b="1" dirty="0" smtClean="0"/>
              <a:t>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0428" y="4147911"/>
            <a:ext cx="10515600" cy="2412546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latin typeface="Angsana New" panose="02020603050405020304" pitchFamily="18" charset="-34"/>
                <a:cs typeface="+mj-cs"/>
              </a:rPr>
              <a:t>8.  </a:t>
            </a:r>
            <a:r>
              <a:rPr lang="th-TH" b="1" dirty="0" smtClean="0">
                <a:cs typeface="+mj-cs"/>
              </a:rPr>
              <a:t>หน้าต่าง </a:t>
            </a:r>
            <a:r>
              <a:rPr lang="en-US" b="1" dirty="0" smtClean="0">
                <a:latin typeface="Angsana New" panose="02020603050405020304" pitchFamily="18" charset="-34"/>
                <a:cs typeface="+mj-cs"/>
              </a:rPr>
              <a:t>Timeline Panel </a:t>
            </a:r>
            <a:r>
              <a:rPr lang="th-TH" dirty="0" smtClean="0">
                <a:cs typeface="+mj-cs"/>
              </a:rPr>
              <a:t>เป็นพื้นที่สำหรับทำงาน โดยต้องนำคลิปต่างๆ มาวางเรียง ตัด หรือต่อกันในหน้าต่าง ประกอบด้วย</a:t>
            </a:r>
          </a:p>
          <a:p>
            <a:pPr marL="0" indent="0">
              <a:buNone/>
            </a:pPr>
            <a:r>
              <a:rPr lang="th-TH" dirty="0" smtClean="0">
                <a:cs typeface="+mj-cs"/>
              </a:rPr>
              <a:t>	- </a:t>
            </a:r>
            <a:r>
              <a:rPr lang="en-US" dirty="0" smtClean="0">
                <a:latin typeface="Angsana New" panose="02020603050405020304" pitchFamily="18" charset="-34"/>
                <a:cs typeface="+mj-cs"/>
              </a:rPr>
              <a:t>Track Video</a:t>
            </a:r>
          </a:p>
          <a:p>
            <a:pPr marL="0" indent="0">
              <a:buNone/>
            </a:pPr>
            <a:r>
              <a:rPr lang="en-US" dirty="0">
                <a:cs typeface="+mj-cs"/>
              </a:rPr>
              <a:t>	</a:t>
            </a:r>
            <a:r>
              <a:rPr lang="th-TH" dirty="0" smtClean="0">
                <a:cs typeface="+mj-cs"/>
              </a:rPr>
              <a:t>- </a:t>
            </a:r>
            <a:r>
              <a:rPr lang="en-US" dirty="0" smtClean="0">
                <a:latin typeface="Angsana New" panose="02020603050405020304" pitchFamily="18" charset="-34"/>
                <a:cs typeface="+mj-cs"/>
              </a:rPr>
              <a:t>Track Audio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0996" t="52728" r="45203" b="18701"/>
          <a:stretch/>
        </p:blipFill>
        <p:spPr>
          <a:xfrm>
            <a:off x="3062514" y="1219200"/>
            <a:ext cx="5573486" cy="2648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7872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199" y="224631"/>
            <a:ext cx="10515600" cy="1325563"/>
          </a:xfrm>
        </p:spPr>
        <p:txBody>
          <a:bodyPr/>
          <a:lstStyle/>
          <a:p>
            <a:pPr algn="ctr"/>
            <a:r>
              <a:rPr lang="th-TH" b="1" dirty="0" smtClean="0"/>
              <a:t>ส่วนประกอบของโปรแกรม </a:t>
            </a:r>
            <a:r>
              <a:rPr lang="en-US" b="1" dirty="0" smtClean="0">
                <a:latin typeface="Angsana New" panose="02020603050405020304" pitchFamily="18" charset="-34"/>
              </a:rPr>
              <a:t>Premiere Pro</a:t>
            </a:r>
            <a:r>
              <a:rPr lang="th-TH" b="1" dirty="0" smtClean="0"/>
              <a:t>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10626" y="1321594"/>
            <a:ext cx="6143173" cy="48106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 smtClean="0">
                <a:latin typeface="Angsana New" panose="02020603050405020304" pitchFamily="18" charset="-34"/>
                <a:cs typeface="+mj-cs"/>
              </a:rPr>
              <a:t>9.  </a:t>
            </a:r>
            <a:r>
              <a:rPr lang="th-TH" sz="3200" dirty="0" smtClean="0">
                <a:cs typeface="+mj-cs"/>
              </a:rPr>
              <a:t>ส่วนสำหรับแสดงกลุ่มหน้าต่างกำหนดรายละเอียดต่างๆ</a:t>
            </a:r>
          </a:p>
          <a:p>
            <a:pPr marL="0" indent="0">
              <a:buNone/>
            </a:pPr>
            <a:r>
              <a:rPr lang="th-TH" sz="3200" dirty="0" smtClean="0">
                <a:cs typeface="+mj-cs"/>
              </a:rPr>
              <a:t>	</a:t>
            </a:r>
            <a:r>
              <a:rPr lang="en-US" sz="3200" b="1" dirty="0" smtClean="0">
                <a:latin typeface="Angsana New" panose="02020603050405020304" pitchFamily="18" charset="-34"/>
                <a:cs typeface="+mj-cs"/>
              </a:rPr>
              <a:t>9.1 </a:t>
            </a:r>
            <a:r>
              <a:rPr lang="en-US" sz="3200" b="1" dirty="0" smtClean="0">
                <a:cs typeface="+mj-cs"/>
              </a:rPr>
              <a:t> </a:t>
            </a:r>
            <a:r>
              <a:rPr lang="th-TH" sz="3200" b="1" dirty="0" smtClean="0">
                <a:cs typeface="+mj-cs"/>
              </a:rPr>
              <a:t>หน้าต่าง </a:t>
            </a:r>
            <a:r>
              <a:rPr lang="en-US" sz="3200" b="1" dirty="0" smtClean="0">
                <a:latin typeface="Angsana New" panose="02020603050405020304" pitchFamily="18" charset="-34"/>
                <a:cs typeface="+mj-cs"/>
              </a:rPr>
              <a:t>Effect Control </a:t>
            </a:r>
            <a:r>
              <a:rPr lang="th-TH" sz="3200" dirty="0" smtClean="0">
                <a:cs typeface="+mj-cs"/>
              </a:rPr>
              <a:t>สำหรับความคุม</a:t>
            </a:r>
            <a:r>
              <a:rPr lang="th-TH" sz="3200" dirty="0" err="1" smtClean="0">
                <a:cs typeface="+mj-cs"/>
              </a:rPr>
              <a:t>เอ็ฟเฟค</a:t>
            </a:r>
            <a:r>
              <a:rPr lang="th-TH" sz="3200" dirty="0" smtClean="0">
                <a:cs typeface="+mj-cs"/>
              </a:rPr>
              <a:t>ที่เลือกใช้งาน</a:t>
            </a:r>
          </a:p>
          <a:p>
            <a:pPr marL="0" indent="0">
              <a:buNone/>
            </a:pPr>
            <a:r>
              <a:rPr lang="th-TH" sz="3200" dirty="0">
                <a:cs typeface="+mj-cs"/>
              </a:rPr>
              <a:t>	</a:t>
            </a:r>
            <a:r>
              <a:rPr lang="en-US" sz="3200" b="1" dirty="0" smtClean="0">
                <a:latin typeface="Angsana New" panose="02020603050405020304" pitchFamily="18" charset="-34"/>
                <a:cs typeface="+mj-cs"/>
              </a:rPr>
              <a:t>9.2</a:t>
            </a:r>
            <a:r>
              <a:rPr lang="en-US" sz="3200" b="1" dirty="0" smtClean="0">
                <a:cs typeface="+mj-cs"/>
              </a:rPr>
              <a:t>  </a:t>
            </a:r>
            <a:r>
              <a:rPr lang="th-TH" sz="3200" b="1" dirty="0" smtClean="0">
                <a:cs typeface="+mj-cs"/>
              </a:rPr>
              <a:t>หน้าต่าง </a:t>
            </a:r>
            <a:r>
              <a:rPr lang="en-US" sz="3200" b="1" dirty="0" smtClean="0">
                <a:latin typeface="Angsana New" panose="02020603050405020304" pitchFamily="18" charset="-34"/>
                <a:cs typeface="+mj-cs"/>
              </a:rPr>
              <a:t>Audio Mixer </a:t>
            </a:r>
            <a:r>
              <a:rPr lang="th-TH" sz="3200" dirty="0" smtClean="0">
                <a:cs typeface="+mj-cs"/>
              </a:rPr>
              <a:t>สำหรับควบคุมรายละเอียดของเสียง</a:t>
            </a:r>
          </a:p>
          <a:p>
            <a:pPr marL="0" indent="0">
              <a:buNone/>
            </a:pPr>
            <a:r>
              <a:rPr lang="th-TH" sz="3200" dirty="0">
                <a:cs typeface="+mj-cs"/>
              </a:rPr>
              <a:t>	</a:t>
            </a:r>
            <a:r>
              <a:rPr lang="en-US" sz="3200" b="1" dirty="0" smtClean="0">
                <a:latin typeface="Angsana New" panose="02020603050405020304" pitchFamily="18" charset="-34"/>
                <a:cs typeface="+mj-cs"/>
              </a:rPr>
              <a:t>9.10</a:t>
            </a:r>
            <a:r>
              <a:rPr lang="en-US" sz="3200" b="1" dirty="0" smtClean="0">
                <a:cs typeface="+mj-cs"/>
              </a:rPr>
              <a:t>  </a:t>
            </a:r>
            <a:r>
              <a:rPr lang="th-TH" sz="3200" b="1" dirty="0" smtClean="0">
                <a:cs typeface="+mj-cs"/>
              </a:rPr>
              <a:t>หน้าต่าง </a:t>
            </a:r>
            <a:r>
              <a:rPr lang="en-US" sz="3200" b="1" dirty="0" smtClean="0">
                <a:latin typeface="Angsana New" panose="02020603050405020304" pitchFamily="18" charset="-34"/>
                <a:cs typeface="+mj-cs"/>
              </a:rPr>
              <a:t>Meta Data </a:t>
            </a:r>
            <a:r>
              <a:rPr lang="th-TH" sz="3200" dirty="0" smtClean="0">
                <a:cs typeface="+mj-cs"/>
              </a:rPr>
              <a:t>สำหรับ</a:t>
            </a:r>
            <a:r>
              <a:rPr lang="en-US" sz="3200" dirty="0" smtClean="0">
                <a:cs typeface="+mj-cs"/>
              </a:rPr>
              <a:t/>
            </a:r>
            <a:br>
              <a:rPr lang="en-US" sz="3200" dirty="0" smtClean="0">
                <a:cs typeface="+mj-cs"/>
              </a:rPr>
            </a:br>
            <a:r>
              <a:rPr lang="th-TH" sz="3200" dirty="0" smtClean="0">
                <a:cs typeface="+mj-cs"/>
              </a:rPr>
              <a:t>แสดงหรือกำหนดข้อมูลรายละเอียดของ</a:t>
            </a:r>
            <a:r>
              <a:rPr lang="en-US" sz="3200" dirty="0" smtClean="0">
                <a:cs typeface="+mj-cs"/>
              </a:rPr>
              <a:t/>
            </a:r>
            <a:br>
              <a:rPr lang="en-US" sz="3200" dirty="0" smtClean="0">
                <a:cs typeface="+mj-cs"/>
              </a:rPr>
            </a:br>
            <a:r>
              <a:rPr lang="th-TH" sz="3200" dirty="0" smtClean="0">
                <a:cs typeface="+mj-cs"/>
              </a:rPr>
              <a:t>ไฟล์คลิป</a:t>
            </a:r>
            <a:endParaRPr lang="en-US" sz="3200" dirty="0">
              <a:cs typeface="+mj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474" t="7987" r="70080" b="47569"/>
          <a:stretch/>
        </p:blipFill>
        <p:spPr>
          <a:xfrm>
            <a:off x="775115" y="1778794"/>
            <a:ext cx="4435511" cy="3896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5564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439" y="85414"/>
            <a:ext cx="6026240" cy="1325563"/>
          </a:xfrm>
        </p:spPr>
        <p:txBody>
          <a:bodyPr/>
          <a:lstStyle/>
          <a:p>
            <a:pPr algn="ctr"/>
            <a:r>
              <a:rPr lang="th-TH" b="1" dirty="0" smtClean="0"/>
              <a:t>การสร้างตัวอักษร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0093" y="335016"/>
            <a:ext cx="5417255" cy="66019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0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Title Designer</a:t>
            </a:r>
          </a:p>
          <a:p>
            <a:pPr marL="0" indent="0">
              <a:buNone/>
            </a:pPr>
            <a:r>
              <a:rPr lang="en-US" sz="3000" dirty="0" smtClean="0">
                <a:cs typeface="+mj-cs"/>
              </a:rPr>
              <a:t> </a:t>
            </a:r>
            <a:r>
              <a:rPr lang="en-US" sz="3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1.  </a:t>
            </a:r>
            <a:r>
              <a:rPr lang="th-TH" sz="3000" dirty="0" smtClean="0">
                <a:cs typeface="+mj-cs"/>
              </a:rPr>
              <a:t>กล่องเครื่องมือ (</a:t>
            </a:r>
            <a:r>
              <a:rPr lang="en-US" sz="3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Toolbox</a:t>
            </a:r>
            <a:r>
              <a:rPr lang="th-TH" sz="3000" dirty="0" smtClean="0">
                <a:cs typeface="+mj-cs"/>
              </a:rPr>
              <a:t>)</a:t>
            </a:r>
            <a:r>
              <a:rPr lang="en-US" sz="3000" dirty="0" smtClean="0">
                <a:cs typeface="+mj-cs"/>
              </a:rPr>
              <a:t> </a:t>
            </a:r>
            <a:r>
              <a:rPr lang="th-TH" sz="3000" dirty="0" smtClean="0">
                <a:cs typeface="+mj-cs"/>
              </a:rPr>
              <a:t>สำหรับเก็บ</a:t>
            </a:r>
            <a:r>
              <a:rPr lang="en-US" sz="3000" dirty="0" smtClean="0">
                <a:cs typeface="+mj-cs"/>
              </a:rPr>
              <a:t/>
            </a:r>
            <a:br>
              <a:rPr lang="en-US" sz="3000" dirty="0" smtClean="0">
                <a:cs typeface="+mj-cs"/>
              </a:rPr>
            </a:br>
            <a:r>
              <a:rPr lang="th-TH" sz="3000" dirty="0" smtClean="0">
                <a:cs typeface="+mj-cs"/>
              </a:rPr>
              <a:t>เครื่องมือต่างๆ</a:t>
            </a:r>
          </a:p>
          <a:p>
            <a:pPr marL="0" indent="0">
              <a:buNone/>
            </a:pPr>
            <a:r>
              <a:rPr lang="th-TH" sz="3000" dirty="0">
                <a:cs typeface="+mj-cs"/>
              </a:rPr>
              <a:t> </a:t>
            </a:r>
            <a:r>
              <a:rPr lang="th-TH" sz="3000" dirty="0" smtClean="0">
                <a:cs typeface="+mj-cs"/>
              </a:rPr>
              <a:t> </a:t>
            </a:r>
            <a:r>
              <a:rPr lang="en-US" sz="3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2.</a:t>
            </a:r>
            <a:r>
              <a:rPr lang="en-US" sz="3000" dirty="0" smtClean="0">
                <a:cs typeface="+mj-cs"/>
              </a:rPr>
              <a:t>  </a:t>
            </a:r>
            <a:r>
              <a:rPr lang="th-TH" sz="3000" dirty="0" smtClean="0">
                <a:cs typeface="+mj-cs"/>
              </a:rPr>
              <a:t>ชุดเครื่องมือสำหรับจัดเรียงตัวอังษรหรือภาพวาด</a:t>
            </a:r>
          </a:p>
          <a:p>
            <a:pPr marL="0" indent="0">
              <a:buNone/>
            </a:pPr>
            <a:r>
              <a:rPr lang="th-TH" sz="3000" dirty="0">
                <a:cs typeface="+mj-cs"/>
              </a:rPr>
              <a:t> </a:t>
            </a:r>
            <a:r>
              <a:rPr lang="th-TH" sz="3000" dirty="0" smtClean="0">
                <a:cs typeface="+mj-cs"/>
              </a:rPr>
              <a:t> </a:t>
            </a:r>
            <a:r>
              <a:rPr lang="en-US" sz="3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3.</a:t>
            </a:r>
            <a:r>
              <a:rPr lang="en-US" sz="3000" dirty="0" smtClean="0">
                <a:cs typeface="+mj-cs"/>
              </a:rPr>
              <a:t>  </a:t>
            </a:r>
            <a:r>
              <a:rPr lang="th-TH" sz="3000" dirty="0" smtClean="0">
                <a:cs typeface="+mj-cs"/>
              </a:rPr>
              <a:t>พื้นที่ทำงาน </a:t>
            </a:r>
            <a:r>
              <a:rPr lang="en-US" sz="3000" dirty="0">
                <a:latin typeface="Angsana New" panose="02020603050405020304" pitchFamily="18" charset="-34"/>
                <a:cs typeface="Angsana New" panose="02020603050405020304" pitchFamily="18" charset="-34"/>
              </a:rPr>
              <a:t>Title Designer</a:t>
            </a:r>
          </a:p>
          <a:p>
            <a:pPr marL="0" indent="0">
              <a:buNone/>
            </a:pPr>
            <a:r>
              <a:rPr lang="th-TH" sz="3000" dirty="0" smtClean="0">
                <a:cs typeface="+mj-cs"/>
              </a:rPr>
              <a:t>  </a:t>
            </a:r>
            <a:r>
              <a:rPr lang="en-US" sz="3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4.</a:t>
            </a:r>
            <a:r>
              <a:rPr lang="en-US" sz="3000" dirty="0" smtClean="0">
                <a:cs typeface="+mj-cs"/>
              </a:rPr>
              <a:t>  </a:t>
            </a:r>
            <a:r>
              <a:rPr lang="th-TH" sz="3000" dirty="0" smtClean="0">
                <a:cs typeface="+mj-cs"/>
              </a:rPr>
              <a:t>แถบสำหรับกำหนดรายละเอียดให้กับตัวอักษร</a:t>
            </a:r>
          </a:p>
          <a:p>
            <a:pPr marL="0" indent="0">
              <a:buNone/>
            </a:pPr>
            <a:r>
              <a:rPr lang="th-TH" sz="3000" dirty="0">
                <a:cs typeface="+mj-cs"/>
              </a:rPr>
              <a:t> </a:t>
            </a:r>
            <a:r>
              <a:rPr lang="th-TH" sz="3000" dirty="0" smtClean="0">
                <a:cs typeface="+mj-cs"/>
              </a:rPr>
              <a:t> </a:t>
            </a:r>
            <a:r>
              <a:rPr lang="en-US" sz="3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5.</a:t>
            </a:r>
            <a:r>
              <a:rPr lang="en-US" sz="3000" dirty="0" smtClean="0">
                <a:cs typeface="+mj-cs"/>
              </a:rPr>
              <a:t>  </a:t>
            </a:r>
            <a:r>
              <a:rPr lang="th-TH" sz="3000" dirty="0" smtClean="0">
                <a:cs typeface="+mj-cs"/>
              </a:rPr>
              <a:t>ตัวเลือกสำหรับเลือกรูปแบบ</a:t>
            </a:r>
            <a:r>
              <a:rPr lang="en-US" sz="3000" dirty="0" smtClean="0">
                <a:cs typeface="+mj-cs"/>
              </a:rPr>
              <a:t/>
            </a:r>
            <a:br>
              <a:rPr lang="en-US" sz="3000" dirty="0" smtClean="0">
                <a:cs typeface="+mj-cs"/>
              </a:rPr>
            </a:br>
            <a:r>
              <a:rPr lang="th-TH" sz="3000" dirty="0" smtClean="0">
                <a:cs typeface="+mj-cs"/>
              </a:rPr>
              <a:t>ของ (สไตล์) ของตัวอักษร</a:t>
            </a:r>
          </a:p>
          <a:p>
            <a:pPr marL="0" indent="0">
              <a:buNone/>
            </a:pPr>
            <a:r>
              <a:rPr lang="th-TH" sz="3000" dirty="0">
                <a:cs typeface="+mj-cs"/>
              </a:rPr>
              <a:t> </a:t>
            </a:r>
            <a:r>
              <a:rPr lang="th-TH" sz="3000" dirty="0" smtClean="0">
                <a:cs typeface="+mj-cs"/>
              </a:rPr>
              <a:t> </a:t>
            </a:r>
            <a:r>
              <a:rPr lang="en-US" sz="3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6.</a:t>
            </a:r>
            <a:r>
              <a:rPr lang="en-US" sz="3000" dirty="0" smtClean="0">
                <a:cs typeface="+mj-cs"/>
              </a:rPr>
              <a:t>  </a:t>
            </a:r>
            <a:r>
              <a:rPr lang="th-TH" sz="3000" dirty="0" smtClean="0">
                <a:cs typeface="+mj-cs"/>
              </a:rPr>
              <a:t>ส่วนของ </a:t>
            </a:r>
            <a:r>
              <a:rPr lang="en-US" sz="3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Properties</a:t>
            </a:r>
            <a:r>
              <a:rPr lang="en-US" sz="3000" dirty="0" smtClean="0">
                <a:cs typeface="+mj-cs"/>
              </a:rPr>
              <a:t> </a:t>
            </a:r>
            <a:r>
              <a:rPr lang="th-TH" sz="3000" dirty="0" smtClean="0">
                <a:cs typeface="+mj-cs"/>
              </a:rPr>
              <a:t>สำหรับ</a:t>
            </a:r>
            <a:r>
              <a:rPr lang="en-US" sz="3000" dirty="0" smtClean="0">
                <a:cs typeface="+mj-cs"/>
              </a:rPr>
              <a:t/>
            </a:r>
            <a:br>
              <a:rPr lang="en-US" sz="3000" dirty="0" smtClean="0">
                <a:cs typeface="+mj-cs"/>
              </a:rPr>
            </a:br>
            <a:r>
              <a:rPr lang="th-TH" sz="3000" dirty="0" smtClean="0">
                <a:cs typeface="+mj-cs"/>
              </a:rPr>
              <a:t>กำหนดรายละเอียดเพิ่มเติม</a:t>
            </a:r>
            <a:endParaRPr lang="en-US" sz="3000" dirty="0">
              <a:cs typeface="+mj-cs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355242" y="1054916"/>
            <a:ext cx="6328893" cy="5083890"/>
            <a:chOff x="46149" y="1209462"/>
            <a:chExt cx="6606862" cy="516847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/>
            <a:srcRect l="7446" t="5967" r="36255" b="16420"/>
            <a:stretch/>
          </p:blipFill>
          <p:spPr>
            <a:xfrm>
              <a:off x="413197" y="1453680"/>
              <a:ext cx="5872767" cy="4551921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991673" y="1661375"/>
              <a:ext cx="3683358" cy="528033"/>
            </a:xfrm>
            <a:prstGeom prst="rect">
              <a:avLst/>
            </a:prstGeom>
            <a:noFill/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991673" y="5138670"/>
              <a:ext cx="3593206" cy="866931"/>
            </a:xfrm>
            <a:prstGeom prst="rect">
              <a:avLst/>
            </a:prstGeom>
            <a:noFill/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4675031" y="1661375"/>
              <a:ext cx="1610933" cy="4344226"/>
            </a:xfrm>
            <a:prstGeom prst="rect">
              <a:avLst/>
            </a:prstGeom>
            <a:noFill/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13197" y="1661375"/>
              <a:ext cx="488324" cy="2305318"/>
            </a:xfrm>
            <a:prstGeom prst="rect">
              <a:avLst/>
            </a:prstGeom>
            <a:noFill/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418563" y="4043294"/>
              <a:ext cx="488324" cy="1962307"/>
            </a:xfrm>
            <a:prstGeom prst="rect">
              <a:avLst/>
            </a:prstGeom>
            <a:noFill/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524259" y="1209462"/>
              <a:ext cx="553791" cy="488436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4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2723881" y="5889500"/>
              <a:ext cx="553791" cy="488436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5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6099220" y="3241204"/>
              <a:ext cx="553791" cy="488436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6</a:t>
              </a:r>
              <a:endParaRPr lang="en-US" dirty="0"/>
            </a:p>
          </p:txBody>
        </p:sp>
        <p:sp>
          <p:nvSpPr>
            <p:cNvPr id="13" name="Oval 12"/>
            <p:cNvSpPr/>
            <p:nvPr/>
          </p:nvSpPr>
          <p:spPr>
            <a:xfrm>
              <a:off x="129862" y="4536011"/>
              <a:ext cx="553791" cy="488436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46149" y="2759439"/>
              <a:ext cx="553791" cy="488436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15" name="Oval 14"/>
            <p:cNvSpPr/>
            <p:nvPr/>
          </p:nvSpPr>
          <p:spPr>
            <a:xfrm>
              <a:off x="1944711" y="3462298"/>
              <a:ext cx="553791" cy="488436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412778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/>
              <a:t>การ</a:t>
            </a:r>
            <a:r>
              <a:rPr lang="th-TH" b="1" dirty="0" err="1" smtClean="0"/>
              <a:t>สร้างอ</a:t>
            </a:r>
            <a:r>
              <a:rPr lang="th-TH" b="1" dirty="0" smtClean="0"/>
              <a:t>นิ</a:t>
            </a:r>
            <a:r>
              <a:rPr lang="th-TH" b="1" dirty="0" err="1" smtClean="0"/>
              <a:t>เมชั่น</a:t>
            </a:r>
            <a:r>
              <a:rPr lang="th-TH" b="1" dirty="0" smtClean="0"/>
              <a:t> (</a:t>
            </a:r>
            <a:r>
              <a:rPr lang="en-US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Animation)</a:t>
            </a:r>
            <a:endParaRPr lang="en-US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67513"/>
            <a:ext cx="109728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cs typeface="+mj-cs"/>
              </a:rPr>
              <a:t>	</a:t>
            </a:r>
            <a:r>
              <a:rPr lang="th-TH" dirty="0" smtClean="0">
                <a:cs typeface="+mj-cs"/>
              </a:rPr>
              <a:t>การ</a:t>
            </a:r>
            <a:r>
              <a:rPr lang="th-TH" dirty="0" err="1" smtClean="0">
                <a:cs typeface="+mj-cs"/>
              </a:rPr>
              <a:t>สร้างอ</a:t>
            </a:r>
            <a:r>
              <a:rPr lang="th-TH" dirty="0" smtClean="0">
                <a:cs typeface="+mj-cs"/>
              </a:rPr>
              <a:t>นิ</a:t>
            </a:r>
            <a:r>
              <a:rPr lang="th-TH" dirty="0" err="1" smtClean="0">
                <a:cs typeface="+mj-cs"/>
              </a:rPr>
              <a:t>เมชั่น</a:t>
            </a:r>
            <a:r>
              <a:rPr lang="th-TH" dirty="0" smtClean="0">
                <a:cs typeface="+mj-cs"/>
              </a:rPr>
              <a:t>ในโปรแกรม </a:t>
            </a:r>
            <a:r>
              <a:rPr lang="en-US" dirty="0" smtClean="0">
                <a:latin typeface="Angsana New" panose="02020603050405020304" pitchFamily="18" charset="-34"/>
                <a:cs typeface="+mj-cs"/>
              </a:rPr>
              <a:t>Premiere</a:t>
            </a:r>
            <a:r>
              <a:rPr lang="en-US" dirty="0" smtClean="0">
                <a:cs typeface="+mj-cs"/>
              </a:rPr>
              <a:t> </a:t>
            </a:r>
            <a:r>
              <a:rPr lang="th-TH" dirty="0" smtClean="0">
                <a:cs typeface="+mj-cs"/>
              </a:rPr>
              <a:t>จะใช้การ</a:t>
            </a:r>
            <a:r>
              <a:rPr lang="th-TH" dirty="0" err="1" smtClean="0">
                <a:cs typeface="+mj-cs"/>
              </a:rPr>
              <a:t>สร้างอ</a:t>
            </a:r>
            <a:r>
              <a:rPr lang="th-TH" dirty="0" smtClean="0">
                <a:cs typeface="+mj-cs"/>
              </a:rPr>
              <a:t>นิ</a:t>
            </a:r>
            <a:r>
              <a:rPr lang="th-TH" dirty="0" err="1" smtClean="0">
                <a:cs typeface="+mj-cs"/>
              </a:rPr>
              <a:t>เมชั่น</a:t>
            </a:r>
            <a:r>
              <a:rPr lang="th-TH" dirty="0" smtClean="0">
                <a:cs typeface="+mj-cs"/>
              </a:rPr>
              <a:t>แบบ </a:t>
            </a:r>
            <a:r>
              <a:rPr lang="en-US" dirty="0" smtClean="0">
                <a:latin typeface="Angsana New" panose="02020603050405020304" pitchFamily="18" charset="-34"/>
                <a:cs typeface="+mj-cs"/>
              </a:rPr>
              <a:t>Motion</a:t>
            </a:r>
            <a:r>
              <a:rPr lang="en-US" dirty="0" smtClean="0">
                <a:cs typeface="+mj-cs"/>
              </a:rPr>
              <a:t> </a:t>
            </a:r>
            <a:r>
              <a:rPr lang="en-US" dirty="0" smtClean="0">
                <a:latin typeface="Angsana New" panose="02020603050405020304" pitchFamily="18" charset="-34"/>
                <a:cs typeface="+mj-cs"/>
              </a:rPr>
              <a:t>Tween</a:t>
            </a:r>
            <a:r>
              <a:rPr lang="en-US" dirty="0" smtClean="0">
                <a:cs typeface="+mj-cs"/>
              </a:rPr>
              <a:t> </a:t>
            </a:r>
            <a:r>
              <a:rPr lang="th-TH" dirty="0" smtClean="0">
                <a:cs typeface="+mj-cs"/>
              </a:rPr>
              <a:t>หรือการ</a:t>
            </a:r>
            <a:r>
              <a:rPr lang="th-TH" dirty="0" err="1" smtClean="0">
                <a:cs typeface="+mj-cs"/>
              </a:rPr>
              <a:t>สร้างอ</a:t>
            </a:r>
            <a:r>
              <a:rPr lang="th-TH" dirty="0" smtClean="0">
                <a:cs typeface="+mj-cs"/>
              </a:rPr>
              <a:t>นิ</a:t>
            </a:r>
            <a:r>
              <a:rPr lang="th-TH" dirty="0" err="1" smtClean="0">
                <a:cs typeface="+mj-cs"/>
              </a:rPr>
              <a:t>เมชั่น</a:t>
            </a:r>
            <a:r>
              <a:rPr lang="th-TH" dirty="0" smtClean="0">
                <a:cs typeface="+mj-cs"/>
              </a:rPr>
              <a:t>แบบกำหนดคีย์เฟรม โดยการทำงานจะอยู่ส่วนของหน้าต่าง </a:t>
            </a:r>
            <a:r>
              <a:rPr lang="en-US" dirty="0" smtClean="0">
                <a:latin typeface="Angsana New" panose="02020603050405020304" pitchFamily="18" charset="-34"/>
                <a:cs typeface="+mj-cs"/>
              </a:rPr>
              <a:t>Effect</a:t>
            </a:r>
            <a:r>
              <a:rPr lang="en-US" dirty="0" smtClean="0">
                <a:cs typeface="+mj-cs"/>
              </a:rPr>
              <a:t> </a:t>
            </a:r>
            <a:r>
              <a:rPr lang="en-US" dirty="0" smtClean="0">
                <a:latin typeface="Angsana New" panose="02020603050405020304" pitchFamily="18" charset="-34"/>
                <a:cs typeface="+mj-cs"/>
              </a:rPr>
              <a:t>Control </a:t>
            </a:r>
            <a:endParaRPr lang="en-US" dirty="0">
              <a:latin typeface="Angsana New" panose="02020603050405020304" pitchFamily="18" charset="-34"/>
              <a:cs typeface="+mj-cs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439541" y="2256110"/>
            <a:ext cx="6745403" cy="4109600"/>
            <a:chOff x="2439541" y="2256110"/>
            <a:chExt cx="6745403" cy="41096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/>
            <a:srcRect t="4697" r="49835" b="42929"/>
            <a:stretch/>
          </p:blipFill>
          <p:spPr>
            <a:xfrm>
              <a:off x="2439541" y="2406236"/>
              <a:ext cx="6745403" cy="3959474"/>
            </a:xfrm>
            <a:prstGeom prst="rect">
              <a:avLst/>
            </a:prstGeom>
          </p:spPr>
        </p:pic>
        <p:sp>
          <p:nvSpPr>
            <p:cNvPr id="5" name="Oval 4"/>
            <p:cNvSpPr/>
            <p:nvPr/>
          </p:nvSpPr>
          <p:spPr>
            <a:xfrm>
              <a:off x="5515970" y="2256110"/>
              <a:ext cx="1160060" cy="818866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435533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/>
              <a:t>ส่วนประกอบในหน้าต่าง </a:t>
            </a:r>
            <a:r>
              <a:rPr lang="en-US" b="1" dirty="0" smtClean="0">
                <a:latin typeface="Angsana New" panose="02020603050405020304" pitchFamily="18" charset="-34"/>
              </a:rPr>
              <a:t>Effect</a:t>
            </a:r>
            <a:r>
              <a:rPr lang="en-US" b="1" dirty="0" smtClean="0"/>
              <a:t> </a:t>
            </a:r>
            <a:r>
              <a:rPr lang="en-US" b="1" dirty="0" smtClean="0">
                <a:latin typeface="Angsana New" panose="02020603050405020304" pitchFamily="18" charset="-34"/>
              </a:rPr>
              <a:t>Control</a:t>
            </a:r>
            <a:endParaRPr lang="en-US" b="1" dirty="0">
              <a:latin typeface="Angsana New" panose="02020603050405020304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15964" y="1299950"/>
            <a:ext cx="5666436" cy="515544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1.  </a:t>
            </a:r>
            <a:r>
              <a:rPr 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แสดงชื่อของคลิป (ใน </a:t>
            </a:r>
            <a:r>
              <a:rPr lang="en-US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Timeline</a:t>
            </a:r>
            <a:r>
              <a:rPr 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) ที่กำลังทำงาน</a:t>
            </a:r>
            <a:endParaRPr lang="en-US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0" indent="0">
              <a:buNone/>
            </a:pPr>
            <a:r>
              <a:rPr lang="en-US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2.</a:t>
            </a:r>
            <a:r>
              <a:rPr 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 ส่วนสำหรับเก็บข้อมูลการเคลื่อนที่ (ตำแหน่ง)      </a:t>
            </a:r>
            <a:br>
              <a:rPr 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    คลิป</a:t>
            </a:r>
            <a:endParaRPr lang="en-US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0" indent="0">
              <a:buNone/>
            </a:pPr>
            <a:r>
              <a:rPr lang="en-US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3.</a:t>
            </a:r>
            <a:r>
              <a:rPr 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 ส่วนสำหรับเก็บข้อมูลขนาดของคลิป</a:t>
            </a:r>
            <a:endParaRPr lang="en-US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0" indent="0">
              <a:buNone/>
            </a:pPr>
            <a:r>
              <a:rPr lang="en-US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4.</a:t>
            </a:r>
            <a:r>
              <a:rPr 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 การแก้ไขขนาดเฉพาะในแนวนอน </a:t>
            </a:r>
            <a:br>
              <a:rPr 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    (ค่าความกว้าง)</a:t>
            </a:r>
            <a:endParaRPr lang="en-US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0" indent="0">
              <a:buNone/>
            </a:pPr>
            <a:r>
              <a:rPr lang="en-US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5.</a:t>
            </a:r>
            <a:r>
              <a:rPr 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 ส่วนสำหรับการเก็บทิศทางการหมุน</a:t>
            </a:r>
            <a:endParaRPr lang="en-US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0" indent="0">
              <a:buNone/>
            </a:pPr>
            <a:r>
              <a:rPr lang="en-US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6.</a:t>
            </a:r>
            <a:r>
              <a:rPr 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 ส่วนสำหรับเก็บข้อมูลตำแหน่ง</a:t>
            </a:r>
            <a:br>
              <a:rPr 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     จุดศูนย์กลาง</a:t>
            </a:r>
            <a:endParaRPr lang="en-US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374807" y="952448"/>
            <a:ext cx="5453841" cy="5206947"/>
            <a:chOff x="374807" y="952448"/>
            <a:chExt cx="5453841" cy="520694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/>
            <a:srcRect t="6110" r="70734" b="42957"/>
            <a:stretch/>
          </p:blipFill>
          <p:spPr>
            <a:xfrm>
              <a:off x="982495" y="1417638"/>
              <a:ext cx="4846153" cy="4741757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54169" y="952448"/>
              <a:ext cx="695004" cy="695004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4807" y="1955328"/>
              <a:ext cx="695004" cy="688908"/>
            </a:xfrm>
            <a:prstGeom prst="rect">
              <a:avLst/>
            </a:prstGeom>
          </p:spPr>
        </p:pic>
        <p:sp>
          <p:nvSpPr>
            <p:cNvPr id="12" name="Oval 11"/>
            <p:cNvSpPr/>
            <p:nvPr/>
          </p:nvSpPr>
          <p:spPr>
            <a:xfrm>
              <a:off x="374807" y="2743200"/>
              <a:ext cx="695004" cy="641445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3944060" y="2644236"/>
              <a:ext cx="695004" cy="641445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4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410332" y="3423586"/>
              <a:ext cx="695004" cy="616424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5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4143864" y="3719287"/>
              <a:ext cx="695004" cy="641445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6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448413" y="4085774"/>
              <a:ext cx="695004" cy="641445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7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448413" y="4819360"/>
              <a:ext cx="695004" cy="641445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8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4143864" y="4744841"/>
              <a:ext cx="695004" cy="641445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9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23" name="Straight Arrow Connector 22"/>
            <p:cNvCxnSpPr>
              <a:stCxn id="8" idx="2"/>
            </p:cNvCxnSpPr>
            <p:nvPr/>
          </p:nvCxnSpPr>
          <p:spPr>
            <a:xfrm>
              <a:off x="2001671" y="1647452"/>
              <a:ext cx="0" cy="30787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stCxn id="13" idx="2"/>
            </p:cNvCxnSpPr>
            <p:nvPr/>
          </p:nvCxnSpPr>
          <p:spPr>
            <a:xfrm flipH="1">
              <a:off x="2947916" y="2964959"/>
              <a:ext cx="996144" cy="98963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9" idx="3"/>
            </p:cNvCxnSpPr>
            <p:nvPr/>
          </p:nvCxnSpPr>
          <p:spPr>
            <a:xfrm>
              <a:off x="1069811" y="2299782"/>
              <a:ext cx="449323" cy="40244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>
              <a:stCxn id="12" idx="6"/>
            </p:cNvCxnSpPr>
            <p:nvPr/>
          </p:nvCxnSpPr>
          <p:spPr>
            <a:xfrm flipV="1">
              <a:off x="1069811" y="3063922"/>
              <a:ext cx="449323" cy="1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>
              <a:off x="1143417" y="3760791"/>
              <a:ext cx="375717" cy="27725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>
              <a:stCxn id="17" idx="6"/>
            </p:cNvCxnSpPr>
            <p:nvPr/>
          </p:nvCxnSpPr>
          <p:spPr>
            <a:xfrm flipV="1">
              <a:off x="1143417" y="4360732"/>
              <a:ext cx="372895" cy="45765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>
              <a:stCxn id="18" idx="6"/>
            </p:cNvCxnSpPr>
            <p:nvPr/>
          </p:nvCxnSpPr>
          <p:spPr>
            <a:xfrm flipV="1">
              <a:off x="1143417" y="4819360"/>
              <a:ext cx="534082" cy="320723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>
              <a:stCxn id="19" idx="2"/>
            </p:cNvCxnSpPr>
            <p:nvPr/>
          </p:nvCxnSpPr>
          <p:spPr>
            <a:xfrm flipH="1" flipV="1">
              <a:off x="3572979" y="5065563"/>
              <a:ext cx="570885" cy="1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>
              <a:stCxn id="16" idx="2"/>
            </p:cNvCxnSpPr>
            <p:nvPr/>
          </p:nvCxnSpPr>
          <p:spPr>
            <a:xfrm flipH="1">
              <a:off x="3548418" y="4040010"/>
              <a:ext cx="595446" cy="4576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189088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89570" y="1600201"/>
            <a:ext cx="559283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7.  </a:t>
            </a:r>
            <a:r>
              <a:rPr 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ส่วนสำหรับเก็บข้อมูลการทำงานของฟิลเตอร์</a:t>
            </a:r>
            <a:br>
              <a:rPr 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    (ตัวป้องกันภาพกระตุก)</a:t>
            </a:r>
            <a:endParaRPr lang="en-US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0" indent="0">
              <a:buNone/>
            </a:pPr>
            <a:r>
              <a:rPr lang="en-US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8.</a:t>
            </a:r>
            <a:r>
              <a:rPr 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 ส่วนสำหรับเก็บข้อมูลค่าความโปร่งใสของ</a:t>
            </a:r>
            <a:br>
              <a:rPr 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    คลิป</a:t>
            </a:r>
            <a:endParaRPr lang="en-US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0" indent="0">
              <a:buNone/>
            </a:pPr>
            <a:r>
              <a:rPr lang="en-US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9.</a:t>
            </a:r>
            <a:r>
              <a:rPr 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 กำหนดรูปแบบการผสมสี เป็นการผสมสีของตัวเองเข้ากับภาพของคลิปที่ซ้อนอยู่ด้านล่าง</a:t>
            </a:r>
            <a:endParaRPr lang="en-US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0" indent="0">
              <a:buNone/>
            </a:pPr>
            <a:endParaRPr lang="en-US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/>
              <a:t>ส่วนประกอบในหน้าต่าง </a:t>
            </a:r>
            <a:r>
              <a:rPr lang="en-US" b="1" dirty="0" smtClean="0">
                <a:latin typeface="Angsana New" panose="02020603050405020304" pitchFamily="18" charset="-34"/>
              </a:rPr>
              <a:t>Effect</a:t>
            </a:r>
            <a:r>
              <a:rPr lang="en-US" b="1" dirty="0" smtClean="0"/>
              <a:t> </a:t>
            </a:r>
            <a:r>
              <a:rPr lang="en-US" b="1" dirty="0" smtClean="0">
                <a:latin typeface="Angsana New" panose="02020603050405020304" pitchFamily="18" charset="-34"/>
              </a:rPr>
              <a:t>Control</a:t>
            </a:r>
            <a:r>
              <a:rPr lang="th-TH" b="1" dirty="0" smtClean="0">
                <a:latin typeface="Angsana New" panose="02020603050405020304" pitchFamily="18" charset="-34"/>
              </a:rPr>
              <a:t>  (ต่อ)</a:t>
            </a:r>
            <a:endParaRPr lang="en-US" b="1" dirty="0">
              <a:latin typeface="Angsana New" panose="02020603050405020304" pitchFamily="18" charset="-34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74807" y="952448"/>
            <a:ext cx="5453841" cy="5206947"/>
            <a:chOff x="374807" y="952448"/>
            <a:chExt cx="5453841" cy="520694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/>
            <a:srcRect t="6110" r="70734" b="42957"/>
            <a:stretch/>
          </p:blipFill>
          <p:spPr>
            <a:xfrm>
              <a:off x="982495" y="1417638"/>
              <a:ext cx="4846153" cy="4741757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54169" y="952448"/>
              <a:ext cx="695004" cy="695004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4807" y="1955328"/>
              <a:ext cx="695004" cy="688908"/>
            </a:xfrm>
            <a:prstGeom prst="rect">
              <a:avLst/>
            </a:prstGeom>
          </p:spPr>
        </p:pic>
        <p:sp>
          <p:nvSpPr>
            <p:cNvPr id="9" name="Oval 8"/>
            <p:cNvSpPr/>
            <p:nvPr/>
          </p:nvSpPr>
          <p:spPr>
            <a:xfrm>
              <a:off x="374807" y="2743200"/>
              <a:ext cx="695004" cy="641445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3944060" y="2644236"/>
              <a:ext cx="695004" cy="641445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4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410332" y="3423586"/>
              <a:ext cx="695004" cy="616424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5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4143864" y="3719287"/>
              <a:ext cx="695004" cy="641445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6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448413" y="4085774"/>
              <a:ext cx="695004" cy="641445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7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448413" y="4819360"/>
              <a:ext cx="695004" cy="641445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8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4143864" y="4744841"/>
              <a:ext cx="695004" cy="641445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9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16" name="Straight Arrow Connector 15"/>
            <p:cNvCxnSpPr>
              <a:stCxn id="7" idx="2"/>
            </p:cNvCxnSpPr>
            <p:nvPr/>
          </p:nvCxnSpPr>
          <p:spPr>
            <a:xfrm>
              <a:off x="2001671" y="1647452"/>
              <a:ext cx="0" cy="30787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10" idx="2"/>
            </p:cNvCxnSpPr>
            <p:nvPr/>
          </p:nvCxnSpPr>
          <p:spPr>
            <a:xfrm flipH="1">
              <a:off x="2947916" y="2964959"/>
              <a:ext cx="996144" cy="98963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8" idx="3"/>
            </p:cNvCxnSpPr>
            <p:nvPr/>
          </p:nvCxnSpPr>
          <p:spPr>
            <a:xfrm>
              <a:off x="1069811" y="2299782"/>
              <a:ext cx="449323" cy="40244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9" idx="6"/>
            </p:cNvCxnSpPr>
            <p:nvPr/>
          </p:nvCxnSpPr>
          <p:spPr>
            <a:xfrm flipV="1">
              <a:off x="1069811" y="3063922"/>
              <a:ext cx="449323" cy="1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1143417" y="3760791"/>
              <a:ext cx="375717" cy="27725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13" idx="6"/>
            </p:cNvCxnSpPr>
            <p:nvPr/>
          </p:nvCxnSpPr>
          <p:spPr>
            <a:xfrm flipV="1">
              <a:off x="1143417" y="4360732"/>
              <a:ext cx="372895" cy="45765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stCxn id="14" idx="6"/>
            </p:cNvCxnSpPr>
            <p:nvPr/>
          </p:nvCxnSpPr>
          <p:spPr>
            <a:xfrm flipV="1">
              <a:off x="1143417" y="4819360"/>
              <a:ext cx="534082" cy="320723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stCxn id="15" idx="2"/>
            </p:cNvCxnSpPr>
            <p:nvPr/>
          </p:nvCxnSpPr>
          <p:spPr>
            <a:xfrm flipH="1" flipV="1">
              <a:off x="3572979" y="5065563"/>
              <a:ext cx="570885" cy="1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12" idx="2"/>
            </p:cNvCxnSpPr>
            <p:nvPr/>
          </p:nvCxnSpPr>
          <p:spPr>
            <a:xfrm flipH="1">
              <a:off x="3548418" y="4040010"/>
              <a:ext cx="595446" cy="4576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923484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/>
              <a:t>การเรนเดอร์ (</a:t>
            </a:r>
            <a:r>
              <a:rPr lang="en-US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Render</a:t>
            </a:r>
            <a:r>
              <a:rPr lang="th-TH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h-TH" dirty="0" smtClean="0"/>
              <a:t>	</a:t>
            </a:r>
            <a:r>
              <a:rPr lang="th-TH" dirty="0" smtClean="0">
                <a:cs typeface="+mj-cs"/>
              </a:rPr>
              <a:t>เมื่อนำข้อมูลต่างๆ มาตัดต่อลงในโปรแกรม </a:t>
            </a:r>
            <a:r>
              <a:rPr lang="en-US" dirty="0" smtClean="0">
                <a:cs typeface="+mj-cs"/>
              </a:rPr>
              <a:t>Premiere </a:t>
            </a:r>
            <a:r>
              <a:rPr lang="th-TH" dirty="0" smtClean="0">
                <a:cs typeface="+mj-cs"/>
              </a:rPr>
              <a:t>แล้ว จะยังไม่สามารถนำไปใช้งานต่อยังโปรแกรมอื่นๆ หรือทำงานอื่นๆ ที่นอกเหนือจากตัวโปรแกรม </a:t>
            </a:r>
            <a:r>
              <a:rPr lang="en-US" dirty="0" smtClean="0">
                <a:cs typeface="+mj-cs"/>
              </a:rPr>
              <a:t>Premiere </a:t>
            </a:r>
            <a:r>
              <a:rPr lang="th-TH" dirty="0" smtClean="0">
                <a:cs typeface="+mj-cs"/>
              </a:rPr>
              <a:t>เอง ดังนั้นเพื่อให้สามารถนำเอาข้อมูลที่ทำจนเสร็จสิ้นเรียบร้อยแล้วไปใช้งานต่อยังโปรแกรมอื่นๆ จะต้องทำการบันทึกงานให้ออกไปอยู่ในรูปของไฟล์ภาพยนตร์ที่สม บูรณ์ ซึ่งขั้นตอนนี้เราเรียกว่า </a:t>
            </a:r>
            <a:r>
              <a:rPr lang="th-TH" b="1" dirty="0">
                <a:cs typeface="+mj-cs"/>
              </a:rPr>
              <a:t>การเรนเดอร์ (</a:t>
            </a:r>
            <a:r>
              <a:rPr lang="en-US" b="1" dirty="0">
                <a:latin typeface="Angsana New" panose="02020603050405020304" pitchFamily="18" charset="-34"/>
                <a:cs typeface="+mj-cs"/>
              </a:rPr>
              <a:t>Render</a:t>
            </a:r>
            <a:r>
              <a:rPr lang="th-TH" b="1" dirty="0">
                <a:latin typeface="Angsana New" panose="02020603050405020304" pitchFamily="18" charset="-34"/>
                <a:cs typeface="+mj-cs"/>
              </a:rPr>
              <a:t>)</a:t>
            </a:r>
            <a:endParaRPr lang="en-US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1115447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5576" y="180961"/>
            <a:ext cx="5257800" cy="1325563"/>
          </a:xfrm>
        </p:spPr>
        <p:txBody>
          <a:bodyPr/>
          <a:lstStyle/>
          <a:p>
            <a:r>
              <a:rPr lang="th-TH" b="1" dirty="0"/>
              <a:t>การเรนเดอร์ (</a:t>
            </a:r>
            <a:r>
              <a:rPr lang="en-US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Render</a:t>
            </a:r>
            <a:r>
              <a:rPr lang="th-TH" b="1" dirty="0" smtClean="0">
                <a:latin typeface="Angsana New" panose="02020603050405020304" pitchFamily="18" charset="-34"/>
              </a:rPr>
              <a:t>)</a:t>
            </a:r>
            <a:r>
              <a:rPr lang="en-US" b="1" dirty="0" smtClean="0">
                <a:latin typeface="Angsana New" panose="02020603050405020304" pitchFamily="18" charset="-34"/>
              </a:rPr>
              <a:t> </a:t>
            </a:r>
            <a:r>
              <a:rPr lang="th-TH" b="1" dirty="0" smtClean="0">
                <a:latin typeface="Angsana New" panose="02020603050405020304" pitchFamily="18" charset="-34"/>
              </a:rPr>
              <a:t>(ต่อ)</a:t>
            </a:r>
            <a:endParaRPr lang="en-US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17937" y="662781"/>
            <a:ext cx="4878947" cy="62417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2800" dirty="0" smtClean="0"/>
              <a:t>	</a:t>
            </a:r>
            <a:r>
              <a:rPr lang="th-TH" sz="2800" b="1" dirty="0" smtClean="0">
                <a:cs typeface="+mj-cs"/>
              </a:rPr>
              <a:t>การ </a:t>
            </a:r>
            <a:r>
              <a:rPr lang="en-US" sz="2800" b="1" dirty="0" smtClean="0">
                <a:latin typeface="Angsana New" panose="02020603050405020304" pitchFamily="18" charset="-34"/>
                <a:cs typeface="+mj-cs"/>
              </a:rPr>
              <a:t>Export File </a:t>
            </a:r>
            <a:r>
              <a:rPr lang="th-TH" sz="2800" b="1" dirty="0" smtClean="0">
                <a:cs typeface="+mj-cs"/>
              </a:rPr>
              <a:t>เมื่อคลิกเลือกคำสั่ง </a:t>
            </a:r>
            <a:r>
              <a:rPr lang="en-US" sz="2800" b="1" dirty="0" smtClean="0">
                <a:latin typeface="Angsana New" panose="02020603050405020304" pitchFamily="18" charset="-34"/>
                <a:cs typeface="+mj-cs"/>
              </a:rPr>
              <a:t>Export</a:t>
            </a:r>
            <a:r>
              <a:rPr lang="th-TH" sz="2800" b="1" dirty="0" smtClean="0">
                <a:cs typeface="+mj-cs"/>
              </a:rPr>
              <a:t> แล้วจะปรากฏหน้าต่างดังต่อไปนี้</a:t>
            </a:r>
          </a:p>
          <a:p>
            <a:pPr marL="0" indent="0">
              <a:buNone/>
            </a:pPr>
            <a:r>
              <a:rPr lang="th-TH" sz="2800" dirty="0">
                <a:cs typeface="+mj-cs"/>
              </a:rPr>
              <a:t> </a:t>
            </a:r>
            <a:r>
              <a:rPr lang="th-TH" sz="2800" dirty="0" smtClean="0">
                <a:cs typeface="+mj-cs"/>
              </a:rPr>
              <a:t> </a:t>
            </a:r>
            <a:r>
              <a:rPr lang="en-US" sz="2800" dirty="0" smtClean="0">
                <a:latin typeface="Angsana New" panose="02020603050405020304" pitchFamily="18" charset="-34"/>
                <a:cs typeface="+mj-cs"/>
              </a:rPr>
              <a:t>1.</a:t>
            </a:r>
            <a:r>
              <a:rPr lang="en-US" sz="2800" dirty="0" smtClean="0">
                <a:cs typeface="+mj-cs"/>
              </a:rPr>
              <a:t>  </a:t>
            </a:r>
            <a:r>
              <a:rPr lang="th-TH" sz="2800" dirty="0" smtClean="0">
                <a:cs typeface="+mj-cs"/>
              </a:rPr>
              <a:t>ชุดเครื่องมือสำหรับการตัดความยาวของคลิป</a:t>
            </a:r>
          </a:p>
          <a:p>
            <a:pPr marL="0" indent="0">
              <a:buNone/>
            </a:pPr>
            <a:r>
              <a:rPr lang="th-TH" sz="2800" dirty="0">
                <a:cs typeface="+mj-cs"/>
              </a:rPr>
              <a:t> </a:t>
            </a:r>
            <a:r>
              <a:rPr lang="th-TH" sz="2800" dirty="0" smtClean="0">
                <a:cs typeface="+mj-cs"/>
              </a:rPr>
              <a:t> </a:t>
            </a:r>
            <a:r>
              <a:rPr lang="en-US" sz="2800" dirty="0" smtClean="0">
                <a:latin typeface="Angsana New" panose="02020603050405020304" pitchFamily="18" charset="-34"/>
                <a:cs typeface="+mj-cs"/>
              </a:rPr>
              <a:t>2.</a:t>
            </a:r>
            <a:r>
              <a:rPr lang="en-US" sz="2800" dirty="0" smtClean="0">
                <a:cs typeface="+mj-cs"/>
              </a:rPr>
              <a:t> </a:t>
            </a:r>
            <a:r>
              <a:rPr lang="th-TH" sz="2800" dirty="0" smtClean="0">
                <a:cs typeface="+mj-cs"/>
              </a:rPr>
              <a:t> ตัวเลือกเพื่อกำหนดคุณภาพในการ </a:t>
            </a:r>
            <a:r>
              <a:rPr lang="en-US" sz="2800" dirty="0" smtClean="0">
                <a:latin typeface="Angsana New" panose="02020603050405020304" pitchFamily="18" charset="-34"/>
                <a:cs typeface="+mj-cs"/>
              </a:rPr>
              <a:t>Render </a:t>
            </a:r>
            <a:endParaRPr lang="th-TH" sz="2800" dirty="0" smtClean="0">
              <a:latin typeface="Angsana New" panose="02020603050405020304" pitchFamily="18" charset="-34"/>
              <a:cs typeface="+mj-cs"/>
            </a:endParaRPr>
          </a:p>
          <a:p>
            <a:pPr marL="0" indent="0">
              <a:buNone/>
            </a:pPr>
            <a:r>
              <a:rPr lang="th-TH" sz="2800" dirty="0">
                <a:latin typeface="Angsana New" panose="02020603050405020304" pitchFamily="18" charset="-34"/>
                <a:cs typeface="+mj-cs"/>
              </a:rPr>
              <a:t> </a:t>
            </a:r>
            <a:r>
              <a:rPr lang="th-TH" sz="2800" dirty="0" smtClean="0">
                <a:latin typeface="Angsana New" panose="02020603050405020304" pitchFamily="18" charset="-34"/>
                <a:cs typeface="+mj-cs"/>
              </a:rPr>
              <a:t> </a:t>
            </a:r>
            <a:r>
              <a:rPr lang="en-US" sz="2800" dirty="0" smtClean="0">
                <a:latin typeface="Angsana New" panose="02020603050405020304" pitchFamily="18" charset="-34"/>
                <a:cs typeface="+mj-cs"/>
              </a:rPr>
              <a:t>3.  </a:t>
            </a:r>
            <a:r>
              <a:rPr lang="th-TH" sz="2800" dirty="0" smtClean="0">
                <a:latin typeface="Angsana New" panose="02020603050405020304" pitchFamily="18" charset="-34"/>
                <a:cs typeface="+mj-cs"/>
              </a:rPr>
              <a:t>ส่วนแสดงรายละเอียดของไฟล์วิดีโอที่จะทำการ </a:t>
            </a:r>
            <a:r>
              <a:rPr lang="en-US" sz="2800" dirty="0" smtClean="0">
                <a:latin typeface="Angsana New" panose="02020603050405020304" pitchFamily="18" charset="-34"/>
                <a:cs typeface="+mj-cs"/>
              </a:rPr>
              <a:t>Render</a:t>
            </a:r>
            <a:endParaRPr lang="th-TH" sz="2800" dirty="0" smtClean="0">
              <a:latin typeface="Angsana New" panose="02020603050405020304" pitchFamily="18" charset="-34"/>
              <a:cs typeface="+mj-cs"/>
            </a:endParaRPr>
          </a:p>
          <a:p>
            <a:pPr marL="0" indent="0">
              <a:buNone/>
            </a:pPr>
            <a:r>
              <a:rPr lang="th-TH" sz="2800" dirty="0">
                <a:latin typeface="Angsana New" panose="02020603050405020304" pitchFamily="18" charset="-34"/>
                <a:cs typeface="+mj-cs"/>
              </a:rPr>
              <a:t> </a:t>
            </a:r>
            <a:r>
              <a:rPr lang="th-TH" sz="2800" dirty="0" smtClean="0">
                <a:latin typeface="Angsana New" panose="02020603050405020304" pitchFamily="18" charset="-34"/>
                <a:cs typeface="+mj-cs"/>
              </a:rPr>
              <a:t> </a:t>
            </a:r>
            <a:r>
              <a:rPr lang="en-US" sz="2800" dirty="0" smtClean="0">
                <a:latin typeface="Angsana New" panose="02020603050405020304" pitchFamily="18" charset="-34"/>
                <a:cs typeface="+mj-cs"/>
              </a:rPr>
              <a:t>4.  </a:t>
            </a:r>
            <a:r>
              <a:rPr lang="th-TH" sz="2800" dirty="0" smtClean="0">
                <a:latin typeface="Angsana New" panose="02020603050405020304" pitchFamily="18" charset="-34"/>
                <a:cs typeface="+mj-cs"/>
              </a:rPr>
              <a:t>แสดงชื่อของไฟล์ที่จะทำการ </a:t>
            </a:r>
            <a:r>
              <a:rPr lang="en-US" sz="2800" dirty="0" smtClean="0">
                <a:latin typeface="Angsana New" panose="02020603050405020304" pitchFamily="18" charset="-34"/>
                <a:cs typeface="+mj-cs"/>
              </a:rPr>
              <a:t>Render</a:t>
            </a:r>
            <a:r>
              <a:rPr lang="th-TH" sz="2800" dirty="0" smtClean="0">
                <a:latin typeface="Angsana New" panose="02020603050405020304" pitchFamily="18" charset="-34"/>
                <a:cs typeface="+mj-cs"/>
              </a:rPr>
              <a:t> สามารถคลิกเพื่อเปลี่ยนชื่อและกำหนดตำแหน่ง</a:t>
            </a:r>
            <a:r>
              <a:rPr lang="en-US" sz="2800" dirty="0" smtClean="0">
                <a:latin typeface="Angsana New" panose="02020603050405020304" pitchFamily="18" charset="-34"/>
                <a:cs typeface="+mj-cs"/>
              </a:rPr>
              <a:t/>
            </a:r>
            <a:br>
              <a:rPr lang="en-US" sz="2800" dirty="0" smtClean="0">
                <a:latin typeface="Angsana New" panose="02020603050405020304" pitchFamily="18" charset="-34"/>
                <a:cs typeface="+mj-cs"/>
              </a:rPr>
            </a:br>
            <a:r>
              <a:rPr lang="th-TH" sz="2800" dirty="0" smtClean="0">
                <a:latin typeface="Angsana New" panose="02020603050405020304" pitchFamily="18" charset="-34"/>
                <a:cs typeface="+mj-cs"/>
              </a:rPr>
              <a:t>เพื่อจัดเก็บ</a:t>
            </a:r>
          </a:p>
          <a:p>
            <a:pPr marL="0" indent="0">
              <a:buNone/>
            </a:pPr>
            <a:r>
              <a:rPr lang="th-TH" sz="2800" dirty="0">
                <a:latin typeface="Angsana New" panose="02020603050405020304" pitchFamily="18" charset="-34"/>
                <a:cs typeface="+mj-cs"/>
              </a:rPr>
              <a:t> </a:t>
            </a:r>
            <a:r>
              <a:rPr lang="th-TH" sz="2800" dirty="0" smtClean="0">
                <a:latin typeface="Angsana New" panose="02020603050405020304" pitchFamily="18" charset="-34"/>
                <a:cs typeface="+mj-cs"/>
              </a:rPr>
              <a:t> </a:t>
            </a:r>
            <a:r>
              <a:rPr lang="en-US" sz="2800" dirty="0" smtClean="0">
                <a:latin typeface="Angsana New" panose="02020603050405020304" pitchFamily="18" charset="-34"/>
                <a:cs typeface="+mj-cs"/>
              </a:rPr>
              <a:t>5.  </a:t>
            </a:r>
            <a:r>
              <a:rPr lang="th-TH" sz="2800" dirty="0" smtClean="0">
                <a:latin typeface="Angsana New" panose="02020603050405020304" pitchFamily="18" charset="-34"/>
                <a:cs typeface="+mj-cs"/>
              </a:rPr>
              <a:t>กำหนดรายละเอียดวิดีโอที่จะได้</a:t>
            </a:r>
            <a:r>
              <a:rPr lang="en-US" sz="2800" dirty="0" smtClean="0">
                <a:latin typeface="Angsana New" panose="02020603050405020304" pitchFamily="18" charset="-34"/>
                <a:cs typeface="+mj-cs"/>
              </a:rPr>
              <a:t/>
            </a:r>
            <a:br>
              <a:rPr lang="en-US" sz="2800" dirty="0" smtClean="0">
                <a:latin typeface="Angsana New" panose="02020603050405020304" pitchFamily="18" charset="-34"/>
                <a:cs typeface="+mj-cs"/>
              </a:rPr>
            </a:br>
            <a:r>
              <a:rPr lang="th-TH" sz="2800" dirty="0" smtClean="0">
                <a:latin typeface="Angsana New" panose="02020603050405020304" pitchFamily="18" charset="-34"/>
                <a:cs typeface="+mj-cs"/>
              </a:rPr>
              <a:t>จากการ </a:t>
            </a:r>
            <a:r>
              <a:rPr lang="en-US" sz="2800" dirty="0" smtClean="0">
                <a:latin typeface="Angsana New" panose="02020603050405020304" pitchFamily="18" charset="-34"/>
                <a:cs typeface="+mj-cs"/>
              </a:rPr>
              <a:t>Render</a:t>
            </a:r>
            <a:endParaRPr lang="th-TH" sz="2800" dirty="0" smtClean="0">
              <a:latin typeface="Angsana New" panose="02020603050405020304" pitchFamily="18" charset="-34"/>
              <a:cs typeface="+mj-cs"/>
            </a:endParaRPr>
          </a:p>
          <a:p>
            <a:pPr marL="0" indent="0">
              <a:buNone/>
            </a:pPr>
            <a:r>
              <a:rPr lang="th-TH" sz="2800" dirty="0">
                <a:latin typeface="Angsana New" panose="02020603050405020304" pitchFamily="18" charset="-34"/>
                <a:cs typeface="+mj-cs"/>
              </a:rPr>
              <a:t> </a:t>
            </a:r>
            <a:r>
              <a:rPr lang="th-TH" sz="2800" dirty="0" smtClean="0">
                <a:latin typeface="Angsana New" panose="02020603050405020304" pitchFamily="18" charset="-34"/>
                <a:cs typeface="+mj-cs"/>
              </a:rPr>
              <a:t> </a:t>
            </a:r>
            <a:r>
              <a:rPr lang="en-US" sz="2800" dirty="0" smtClean="0">
                <a:latin typeface="Angsana New" panose="02020603050405020304" pitchFamily="18" charset="-34"/>
                <a:cs typeface="+mj-cs"/>
              </a:rPr>
              <a:t>6.  </a:t>
            </a:r>
            <a:r>
              <a:rPr lang="th-TH" sz="2800" dirty="0" smtClean="0">
                <a:latin typeface="Angsana New" panose="02020603050405020304" pitchFamily="18" charset="-34"/>
                <a:cs typeface="+mj-cs"/>
              </a:rPr>
              <a:t>กำหนดรูปแบบไฟล์</a:t>
            </a:r>
            <a:endParaRPr lang="en-US" sz="2800" dirty="0">
              <a:cs typeface="+mj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683358" y="2897506"/>
            <a:ext cx="1676400" cy="167666"/>
          </a:xfrm>
          <a:prstGeom prst="rect">
            <a:avLst/>
          </a:prstGeom>
          <a:noFill/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258650" y="1532105"/>
            <a:ext cx="6371653" cy="4643314"/>
            <a:chOff x="258650" y="1532105"/>
            <a:chExt cx="6371653" cy="464331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/>
            <a:srcRect l="14630" t="5810" r="17863" b="7790"/>
            <a:stretch/>
          </p:blipFill>
          <p:spPr>
            <a:xfrm>
              <a:off x="258650" y="1532105"/>
              <a:ext cx="6371653" cy="458488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296214" y="5370490"/>
              <a:ext cx="3206840" cy="708338"/>
            </a:xfrm>
            <a:prstGeom prst="rect">
              <a:avLst/>
            </a:prstGeom>
            <a:noFill/>
            <a:ln w="571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3683358" y="5177307"/>
              <a:ext cx="2412642" cy="412124"/>
            </a:xfrm>
            <a:prstGeom prst="rect">
              <a:avLst/>
            </a:prstGeom>
            <a:noFill/>
            <a:ln w="571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687821" y="3116687"/>
              <a:ext cx="2725858" cy="914400"/>
            </a:xfrm>
            <a:prstGeom prst="rect">
              <a:avLst/>
            </a:prstGeom>
            <a:noFill/>
            <a:ln w="571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4146997" y="2743200"/>
              <a:ext cx="1429555" cy="154306"/>
            </a:xfrm>
            <a:prstGeom prst="rect">
              <a:avLst/>
            </a:prstGeom>
            <a:noFill/>
            <a:ln w="285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619259" y="5660265"/>
              <a:ext cx="618186" cy="515154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5673680" y="5145111"/>
              <a:ext cx="618186" cy="515154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12" name="Oval 11"/>
            <p:cNvSpPr/>
            <p:nvPr/>
          </p:nvSpPr>
          <p:spPr>
            <a:xfrm>
              <a:off x="3445549" y="3437698"/>
              <a:ext cx="618186" cy="515154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3</a:t>
              </a:r>
              <a:endParaRPr lang="en-US" dirty="0"/>
            </a:p>
          </p:txBody>
        </p:sp>
        <p:sp>
          <p:nvSpPr>
            <p:cNvPr id="13" name="Oval 12"/>
            <p:cNvSpPr/>
            <p:nvPr/>
          </p:nvSpPr>
          <p:spPr>
            <a:xfrm>
              <a:off x="3664126" y="2415270"/>
              <a:ext cx="618186" cy="515154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4</a:t>
              </a:r>
              <a:endParaRPr lang="en-US" dirty="0"/>
            </a:p>
          </p:txBody>
        </p:sp>
        <p:sp>
          <p:nvSpPr>
            <p:cNvPr id="14" name="Oval 13"/>
            <p:cNvSpPr/>
            <p:nvPr/>
          </p:nvSpPr>
          <p:spPr>
            <a:xfrm>
              <a:off x="5645552" y="2173550"/>
              <a:ext cx="618186" cy="515154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5</a:t>
              </a:r>
              <a:endParaRPr lang="en-US" dirty="0"/>
            </a:p>
          </p:txBody>
        </p:sp>
        <p:sp>
          <p:nvSpPr>
            <p:cNvPr id="15" name="Oval 14"/>
            <p:cNvSpPr/>
            <p:nvPr/>
          </p:nvSpPr>
          <p:spPr>
            <a:xfrm>
              <a:off x="5077496" y="1687613"/>
              <a:ext cx="618186" cy="515154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6</a:t>
              </a:r>
              <a:endParaRPr lang="en-US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406270" y="2118993"/>
              <a:ext cx="833908" cy="200224"/>
            </a:xfrm>
            <a:prstGeom prst="rect">
              <a:avLst/>
            </a:prstGeom>
            <a:noFill/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823224" y="2382234"/>
              <a:ext cx="872458" cy="154904"/>
            </a:xfrm>
            <a:prstGeom prst="rect">
              <a:avLst/>
            </a:prstGeom>
            <a:noFill/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523666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/>
              <a:t>ผู้จัดทำ/อ้างอิง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812" y="1440240"/>
            <a:ext cx="10977349" cy="1200160"/>
          </a:xfrm>
        </p:spPr>
        <p:txBody>
          <a:bodyPr/>
          <a:lstStyle/>
          <a:p>
            <a:pPr marL="0" indent="0" algn="ctr">
              <a:buNone/>
            </a:pPr>
            <a:r>
              <a:rPr lang="th-TH" sz="2800" dirty="0" smtClean="0">
                <a:cs typeface="+mj-cs"/>
              </a:rPr>
              <a:t>ครู</a:t>
            </a:r>
            <a:r>
              <a:rPr lang="th-TH" sz="2800" dirty="0" err="1" smtClean="0">
                <a:cs typeface="+mj-cs"/>
              </a:rPr>
              <a:t>สุนัน</a:t>
            </a:r>
            <a:r>
              <a:rPr lang="th-TH" sz="2800" dirty="0" smtClean="0">
                <a:cs typeface="+mj-cs"/>
              </a:rPr>
              <a:t>ทา  </a:t>
            </a:r>
            <a:r>
              <a:rPr lang="th-TH" sz="2800" dirty="0" err="1" smtClean="0">
                <a:cs typeface="+mj-cs"/>
              </a:rPr>
              <a:t>ครุฑธา</a:t>
            </a:r>
            <a:r>
              <a:rPr lang="th-TH" sz="2800" dirty="0" smtClean="0">
                <a:cs typeface="+mj-cs"/>
              </a:rPr>
              <a:t>มาศ</a:t>
            </a:r>
            <a:br>
              <a:rPr lang="th-TH" sz="2800" dirty="0" smtClean="0">
                <a:cs typeface="+mj-cs"/>
              </a:rPr>
            </a:br>
            <a:r>
              <a:rPr lang="th-TH" sz="2800" dirty="0" smtClean="0">
                <a:cs typeface="+mj-cs"/>
              </a:rPr>
              <a:t>แผนกคอมพิวเตอร์ธุรกิจ</a:t>
            </a:r>
            <a:r>
              <a:rPr lang="en-US" sz="2800" dirty="0" smtClean="0">
                <a:cs typeface="+mj-cs"/>
              </a:rPr>
              <a:t>  </a:t>
            </a:r>
            <a:r>
              <a:rPr lang="th-TH" sz="2800" dirty="0" smtClean="0">
                <a:cs typeface="+mj-cs"/>
              </a:rPr>
              <a:t>วิทยาลัยเทคนิคราชบุรี</a:t>
            </a:r>
            <a:endParaRPr lang="en-US" sz="2800" dirty="0">
              <a:cs typeface="+mj-cs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36728" y="2906971"/>
            <a:ext cx="10085695" cy="290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th-TH" sz="2600" b="1" dirty="0" smtClean="0">
                <a:cs typeface="+mj-cs"/>
              </a:rPr>
              <a:t>ขอบคุณ</a:t>
            </a:r>
            <a:endParaRPr lang="en-US" sz="2600" b="1" dirty="0" smtClean="0">
              <a:cs typeface="+mj-cs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600" dirty="0" smtClean="0">
                <a:cs typeface="+mj-cs"/>
              </a:rPr>
              <a:t>  </a:t>
            </a:r>
            <a:r>
              <a:rPr lang="en-US" sz="2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1.  </a:t>
            </a:r>
            <a:r>
              <a:rPr lang="th-TH" sz="2600" dirty="0" smtClean="0">
                <a:cs typeface="+mj-cs"/>
              </a:rPr>
              <a:t>พูนศักดิ์  ธนพันธ์พาณิช.  (</a:t>
            </a:r>
            <a:r>
              <a:rPr lang="en-US" sz="2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2554</a:t>
            </a:r>
            <a:r>
              <a:rPr lang="th-TH" sz="2600" dirty="0" smtClean="0">
                <a:cs typeface="+mj-cs"/>
              </a:rPr>
              <a:t>).  </a:t>
            </a:r>
            <a:r>
              <a:rPr lang="th-TH" sz="2600" b="1" dirty="0" smtClean="0">
                <a:cs typeface="+mj-cs"/>
              </a:rPr>
              <a:t>คู่มือการใช้งาน </a:t>
            </a:r>
            <a:r>
              <a:rPr lang="en-US" sz="26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Premiere Pro CS5</a:t>
            </a:r>
            <a:r>
              <a:rPr lang="en-US" sz="2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.  </a:t>
            </a:r>
            <a:br>
              <a:rPr lang="en-US" sz="2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en-US" sz="2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       </a:t>
            </a:r>
            <a:r>
              <a:rPr lang="th-TH" sz="2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กรุงเทพมหานคร</a:t>
            </a:r>
            <a:r>
              <a:rPr lang="en-US" sz="2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: </a:t>
            </a:r>
            <a:r>
              <a:rPr lang="th-TH" sz="2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บริษัท </a:t>
            </a:r>
            <a:r>
              <a:rPr lang="th-TH" sz="2600" dirty="0" err="1" smtClean="0">
                <a:latin typeface="Angsana New" panose="02020603050405020304" pitchFamily="18" charset="-34"/>
                <a:cs typeface="Angsana New" panose="02020603050405020304" pitchFamily="18" charset="-34"/>
              </a:rPr>
              <a:t>เอส</a:t>
            </a:r>
            <a:r>
              <a:rPr lang="th-TH" sz="2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.พี.</a:t>
            </a:r>
            <a:r>
              <a:rPr lang="th-TH" sz="2600" dirty="0" err="1" smtClean="0">
                <a:latin typeface="Angsana New" panose="02020603050405020304" pitchFamily="18" charset="-34"/>
                <a:cs typeface="Angsana New" panose="02020603050405020304" pitchFamily="18" charset="-34"/>
              </a:rPr>
              <a:t>ซี.บุ๊คส์</a:t>
            </a:r>
            <a:r>
              <a:rPr lang="th-TH" sz="2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จำกัด</a:t>
            </a:r>
            <a:endParaRPr lang="en-US" sz="26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0" indent="0">
              <a:buNone/>
            </a:pPr>
            <a:r>
              <a:rPr lang="en-US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 2.  </a:t>
            </a:r>
            <a:r>
              <a:rPr lang="th-TH" sz="2800" dirty="0" smtClean="0">
                <a:cs typeface="+mj-cs"/>
              </a:rPr>
              <a:t>มหาวิทยาลัย</a:t>
            </a:r>
            <a:r>
              <a:rPr lang="th-TH" sz="2800" dirty="0">
                <a:cs typeface="+mj-cs"/>
              </a:rPr>
              <a:t>ธุรกิจบัณฑิตย์</a:t>
            </a:r>
            <a:r>
              <a:rPr lang="th-TH" sz="2800" dirty="0" smtClean="0">
                <a:cs typeface="+mj-cs"/>
              </a:rPr>
              <a:t>. </a:t>
            </a:r>
            <a:r>
              <a:rPr lang="en-US" sz="2800" dirty="0" smtClean="0">
                <a:latin typeface="Angsana New" panose="02020603050405020304" pitchFamily="18" charset="-34"/>
                <a:cs typeface="+mj-cs"/>
              </a:rPr>
              <a:t>2558</a:t>
            </a:r>
            <a:r>
              <a:rPr lang="th-TH" sz="2800" dirty="0" smtClean="0">
                <a:cs typeface="+mj-cs"/>
              </a:rPr>
              <a:t>.</a:t>
            </a:r>
            <a:r>
              <a:rPr lang="th-TH" sz="2800" dirty="0">
                <a:cs typeface="+mj-cs"/>
              </a:rPr>
              <a:t> </a:t>
            </a:r>
            <a:r>
              <a:rPr lang="en-US" sz="2800" b="1" dirty="0" err="1">
                <a:latin typeface="Angsana New" panose="02020603050405020304" pitchFamily="18" charset="-34"/>
                <a:cs typeface="+mj-cs"/>
              </a:rPr>
              <a:t>Powerpoint</a:t>
            </a:r>
            <a:r>
              <a:rPr lang="en-US" sz="2800" b="1" dirty="0">
                <a:latin typeface="Angsana New" panose="02020603050405020304" pitchFamily="18" charset="-34"/>
                <a:cs typeface="+mj-cs"/>
              </a:rPr>
              <a:t> Template</a:t>
            </a:r>
          </a:p>
          <a:p>
            <a:pPr marL="0" indent="0">
              <a:buNone/>
            </a:pPr>
            <a:r>
              <a:rPr lang="en-US" sz="2800" i="1" dirty="0" smtClean="0">
                <a:cs typeface="+mj-cs"/>
              </a:rPr>
              <a:t>     </a:t>
            </a:r>
            <a:r>
              <a:rPr lang="th-TH" sz="2800" i="1" dirty="0" smtClean="0">
                <a:cs typeface="+mj-cs"/>
              </a:rPr>
              <a:t>.</a:t>
            </a:r>
            <a:r>
              <a:rPr lang="th-TH" sz="2800" i="1" dirty="0">
                <a:cs typeface="+mj-cs"/>
              </a:rPr>
              <a:t> </a:t>
            </a:r>
            <a:r>
              <a:rPr lang="th-TH" sz="2800" dirty="0" smtClean="0">
                <a:cs typeface="+mj-cs"/>
              </a:rPr>
              <a:t>(</a:t>
            </a:r>
            <a:r>
              <a:rPr lang="en-US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2551</a:t>
            </a:r>
            <a:r>
              <a:rPr lang="th-TH" sz="2800" dirty="0" smtClean="0">
                <a:cs typeface="+mj-cs"/>
              </a:rPr>
              <a:t>). </a:t>
            </a:r>
            <a:r>
              <a:rPr lang="th-TH" sz="2800" dirty="0">
                <a:cs typeface="+mj-cs"/>
              </a:rPr>
              <a:t>แหล่งที่มา : </a:t>
            </a:r>
            <a:r>
              <a:rPr lang="en-US" sz="2800" dirty="0">
                <a:latin typeface="Angsana New" panose="02020603050405020304" pitchFamily="18" charset="-34"/>
                <a:cs typeface="+mj-cs"/>
              </a:rPr>
              <a:t>http://www.dpu.ac.th/techno/powerpoint_template.php?mode=listall&amp;page=3</a:t>
            </a:r>
            <a:r>
              <a:rPr lang="en-US" sz="2800" dirty="0">
                <a:cs typeface="+mj-cs"/>
              </a:rPr>
              <a:t>. </a:t>
            </a:r>
            <a:r>
              <a:rPr lang="en-US" sz="2800" dirty="0" smtClean="0">
                <a:cs typeface="+mj-cs"/>
              </a:rPr>
              <a:t> </a:t>
            </a:r>
            <a:br>
              <a:rPr lang="en-US" sz="2800" dirty="0" smtClean="0">
                <a:cs typeface="+mj-cs"/>
              </a:rPr>
            </a:br>
            <a:r>
              <a:rPr lang="en-US" sz="2800" dirty="0" smtClean="0">
                <a:cs typeface="+mj-cs"/>
              </a:rPr>
              <a:t>      </a:t>
            </a:r>
            <a:r>
              <a:rPr lang="en-US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23</a:t>
            </a:r>
            <a:r>
              <a:rPr lang="en-US" sz="2800" dirty="0" smtClean="0">
                <a:cs typeface="+mj-cs"/>
              </a:rPr>
              <a:t> </a:t>
            </a:r>
            <a:r>
              <a:rPr lang="th-TH" sz="2800" dirty="0" smtClean="0">
                <a:cs typeface="+mj-cs"/>
              </a:rPr>
              <a:t>กันยายน </a:t>
            </a:r>
            <a:r>
              <a:rPr lang="en-US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2558</a:t>
            </a:r>
            <a:endParaRPr lang="en-US" sz="26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682388" y="2729551"/>
            <a:ext cx="10831773" cy="0"/>
          </a:xfrm>
          <a:prstGeom prst="line">
            <a:avLst/>
          </a:prstGeom>
          <a:ln w="28575"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1979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34548"/>
            <a:ext cx="10972800" cy="1143000"/>
          </a:xfrm>
        </p:spPr>
        <p:txBody>
          <a:bodyPr/>
          <a:lstStyle/>
          <a:p>
            <a:pPr algn="ctr"/>
            <a:r>
              <a:rPr lang="th-TH" b="1" dirty="0" smtClean="0"/>
              <a:t>โปรแกรม </a:t>
            </a:r>
            <a:r>
              <a:rPr lang="en-US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Premiere Pro</a:t>
            </a:r>
            <a:r>
              <a:rPr lang="th-TH" b="1" dirty="0" smtClean="0"/>
              <a:t>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88" y="1577548"/>
            <a:ext cx="10972800" cy="4525963"/>
          </a:xfrm>
        </p:spPr>
        <p:txBody>
          <a:bodyPr/>
          <a:lstStyle/>
          <a:p>
            <a:pPr marL="0" indent="0">
              <a:buNone/>
            </a:pPr>
            <a:r>
              <a:rPr lang="th-TH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en-US" b="1" dirty="0" smtClean="0">
                <a:latin typeface="Angsana New" panose="02020603050405020304" pitchFamily="18" charset="-34"/>
                <a:cs typeface="+mj-cs"/>
              </a:rPr>
              <a:t>Adobe Premiere </a:t>
            </a:r>
            <a:r>
              <a:rPr lang="th-TH" dirty="0" smtClean="0">
                <a:cs typeface="+mj-cs"/>
              </a:rPr>
              <a:t>เป็นโปรแกรมที่ใช้ในการตัดต่อภาพและเสียง ซึ่งตัวโปรแกรมเองมีความสามารถในการตกแต่งและตัดต่อภาพ</a:t>
            </a:r>
            <a:r>
              <a:rPr lang="en-US" dirty="0" smtClean="0">
                <a:latin typeface="Angsana New" panose="02020603050405020304" pitchFamily="18" charset="-34"/>
                <a:cs typeface="+mj-cs"/>
              </a:rPr>
              <a:t>-</a:t>
            </a:r>
            <a:r>
              <a:rPr lang="th-TH" dirty="0" smtClean="0">
                <a:cs typeface="+mj-cs"/>
              </a:rPr>
              <a:t>เสียง และ ใส่ </a:t>
            </a:r>
            <a:r>
              <a:rPr lang="en-US" dirty="0" smtClean="0">
                <a:latin typeface="Angsana New" panose="02020603050405020304" pitchFamily="18" charset="-34"/>
                <a:cs typeface="+mj-cs"/>
              </a:rPr>
              <a:t>Effect</a:t>
            </a:r>
            <a:r>
              <a:rPr lang="en-US" dirty="0" smtClean="0">
                <a:cs typeface="+mj-cs"/>
              </a:rPr>
              <a:t> </a:t>
            </a:r>
            <a:r>
              <a:rPr lang="th-TH" dirty="0" smtClean="0">
                <a:cs typeface="+mj-cs"/>
              </a:rPr>
              <a:t>และ </a:t>
            </a:r>
            <a:r>
              <a:rPr lang="en-US" dirty="0" smtClean="0">
                <a:latin typeface="Angsana New" panose="02020603050405020304" pitchFamily="18" charset="-34"/>
                <a:cs typeface="+mj-cs"/>
              </a:rPr>
              <a:t>Transition</a:t>
            </a:r>
            <a:r>
              <a:rPr lang="en-US" dirty="0" smtClean="0">
                <a:cs typeface="+mj-cs"/>
              </a:rPr>
              <a:t> </a:t>
            </a:r>
            <a:r>
              <a:rPr lang="th-TH" dirty="0" smtClean="0">
                <a:cs typeface="+mj-cs"/>
              </a:rPr>
              <a:t>ให้กับภาพและเสียง </a:t>
            </a:r>
            <a:r>
              <a:rPr lang="th-TH" dirty="0" smtClean="0">
                <a:cs typeface="+mj-cs"/>
              </a:rPr>
              <a:t>โปรแกรม </a:t>
            </a:r>
            <a:r>
              <a:rPr lang="en-US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Premiere</a:t>
            </a:r>
            <a:r>
              <a:rPr lang="en-US" dirty="0" smtClean="0">
                <a:cs typeface="+mj-cs"/>
              </a:rPr>
              <a:t> </a:t>
            </a:r>
            <a:r>
              <a:rPr lang="th-TH" dirty="0" smtClean="0">
                <a:cs typeface="+mj-cs"/>
              </a:rPr>
              <a:t>เป็นโปรแกรมที่ถูกพัฒนาขึ้นโดยบริษัท </a:t>
            </a:r>
            <a:r>
              <a:rPr lang="en-US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Adobe</a:t>
            </a:r>
            <a:r>
              <a:rPr lang="en-US" dirty="0" smtClean="0">
                <a:cs typeface="+mj-cs"/>
              </a:rPr>
              <a:t> </a:t>
            </a:r>
            <a:endParaRPr lang="en-US" dirty="0" smtClean="0">
              <a:cs typeface="+mj-cs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6882" y="3534819"/>
            <a:ext cx="2298236" cy="2298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028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th-TH" b="1" dirty="0" smtClean="0"/>
              <a:t>ลำดับขั้นตอนของงานตัดต่อ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8287" y="988498"/>
            <a:ext cx="10675513" cy="5032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smtClean="0">
                <a:latin typeface="Angsana New" panose="02020603050405020304" pitchFamily="18" charset="-34"/>
                <a:cs typeface="+mj-cs"/>
              </a:rPr>
              <a:t>	1. </a:t>
            </a:r>
            <a:r>
              <a:rPr lang="th-TH" sz="3200" b="1" dirty="0" smtClean="0">
                <a:cs typeface="+mj-cs"/>
              </a:rPr>
              <a:t>วางแผน  </a:t>
            </a:r>
            <a:r>
              <a:rPr lang="th-TH" sz="3200" dirty="0" smtClean="0">
                <a:cs typeface="+mj-cs"/>
              </a:rPr>
              <a:t>คือ การเตรียมการทำงานว่ามีขั้นตอนใดบ้าง เป็นการร่างแบบไว้ในกระดาษ </a:t>
            </a:r>
            <a:r>
              <a:rPr lang="en-US" sz="3200" dirty="0" smtClean="0">
                <a:latin typeface="Angsana New" panose="02020603050405020304" pitchFamily="18" charset="-34"/>
                <a:cs typeface="+mj-cs"/>
              </a:rPr>
              <a:t>Storyboard</a:t>
            </a:r>
            <a:r>
              <a:rPr lang="en-US" sz="3200" dirty="0" smtClean="0">
                <a:cs typeface="+mj-cs"/>
              </a:rPr>
              <a:t> </a:t>
            </a:r>
            <a:r>
              <a:rPr lang="th-TH" sz="3200" dirty="0" smtClean="0">
                <a:cs typeface="+mj-cs"/>
              </a:rPr>
              <a:t>เพื่อให้เห็นรายละเอียดที่ชัดเจนของงาน</a:t>
            </a:r>
            <a:endParaRPr lang="en-US" sz="3200" dirty="0" smtClean="0">
              <a:cs typeface="+mj-cs"/>
            </a:endParaRPr>
          </a:p>
          <a:p>
            <a:pPr marL="0" indent="0">
              <a:buNone/>
            </a:pPr>
            <a:r>
              <a:rPr lang="en-US" sz="3200" b="1" dirty="0" smtClean="0">
                <a:latin typeface="Angsana New" panose="02020603050405020304" pitchFamily="18" charset="-34"/>
                <a:cs typeface="+mj-cs"/>
              </a:rPr>
              <a:t>	2.  </a:t>
            </a:r>
            <a:r>
              <a:rPr lang="th-TH" sz="3200" b="1" dirty="0" smtClean="0">
                <a:latin typeface="Angsana New" panose="02020603050405020304" pitchFamily="18" charset="-34"/>
                <a:cs typeface="+mj-cs"/>
              </a:rPr>
              <a:t>เตรียมวัตถุดิบ</a:t>
            </a:r>
            <a:r>
              <a:rPr lang="en-US" sz="3200" b="1" dirty="0">
                <a:latin typeface="Angsana New" panose="02020603050405020304" pitchFamily="18" charset="-34"/>
                <a:cs typeface="+mj-cs"/>
              </a:rPr>
              <a:t> </a:t>
            </a:r>
            <a:r>
              <a:rPr lang="th-TH" sz="3200" dirty="0" smtClean="0">
                <a:latin typeface="Angsana New" panose="02020603050405020304" pitchFamily="18" charset="-34"/>
                <a:cs typeface="+mj-cs"/>
              </a:rPr>
              <a:t>คือ </a:t>
            </a:r>
            <a:r>
              <a:rPr lang="th-TH" sz="3200" dirty="0">
                <a:latin typeface="Angsana New" panose="02020603050405020304" pitchFamily="18" charset="-34"/>
                <a:cs typeface="+mj-cs"/>
              </a:rPr>
              <a:t> </a:t>
            </a:r>
            <a:r>
              <a:rPr lang="th-TH" sz="3200" dirty="0" smtClean="0">
                <a:latin typeface="Angsana New" panose="02020603050405020304" pitchFamily="18" charset="-34"/>
                <a:cs typeface="+mj-cs"/>
              </a:rPr>
              <a:t>การเตรียมไฟล์ข้อมูล เช่น ไฟล์วิดีโอ, ไฟล์ภาพ, ไฟล์เสียง เป็นต้น</a:t>
            </a:r>
          </a:p>
          <a:p>
            <a:pPr marL="0" indent="0">
              <a:buNone/>
            </a:pPr>
            <a:r>
              <a:rPr lang="en-US" sz="3200" b="1" dirty="0" smtClean="0">
                <a:latin typeface="Angsana New" panose="02020603050405020304" pitchFamily="18" charset="-34"/>
                <a:cs typeface="+mj-cs"/>
              </a:rPr>
              <a:t>	3.  </a:t>
            </a:r>
            <a:r>
              <a:rPr lang="th-TH" sz="3200" b="1" dirty="0" smtClean="0">
                <a:latin typeface="Angsana New" panose="02020603050405020304" pitchFamily="18" charset="-34"/>
                <a:cs typeface="+mj-cs"/>
              </a:rPr>
              <a:t>ตัดต่อ </a:t>
            </a:r>
            <a:r>
              <a:rPr lang="th-TH" sz="3200" dirty="0" smtClean="0">
                <a:latin typeface="Angsana New" panose="02020603050405020304" pitchFamily="18" charset="-34"/>
                <a:cs typeface="+mj-cs"/>
              </a:rPr>
              <a:t>คือ การนำข้อมูลที่เตรียมไว้มาตัดต่อเข้าด้วยกันตามที่วางแผน คือ ขั้นตอนการใช้โปรแกรมในการตัดต่อนั่นเอง</a:t>
            </a:r>
          </a:p>
          <a:p>
            <a:pPr marL="0" indent="0">
              <a:buNone/>
            </a:pPr>
            <a:r>
              <a:rPr lang="en-US" sz="3200" b="1" dirty="0" smtClean="0">
                <a:latin typeface="Angsana New" panose="02020603050405020304" pitchFamily="18" charset="-34"/>
                <a:cs typeface="+mj-cs"/>
              </a:rPr>
              <a:t>	4.  </a:t>
            </a:r>
            <a:r>
              <a:rPr lang="th-TH" sz="3200" b="1" dirty="0" smtClean="0">
                <a:latin typeface="Angsana New" panose="02020603050405020304" pitchFamily="18" charset="-34"/>
                <a:cs typeface="+mj-cs"/>
              </a:rPr>
              <a:t>ประมวลผล </a:t>
            </a:r>
            <a:r>
              <a:rPr lang="th-TH" sz="3200" dirty="0" smtClean="0">
                <a:latin typeface="Angsana New" panose="02020603050405020304" pitchFamily="18" charset="-34"/>
                <a:cs typeface="+mj-cs"/>
              </a:rPr>
              <a:t>คือ การประมวลผล (</a:t>
            </a:r>
            <a:r>
              <a:rPr lang="en-US" sz="3200" dirty="0" smtClean="0">
                <a:latin typeface="Angsana New" panose="02020603050405020304" pitchFamily="18" charset="-34"/>
                <a:cs typeface="+mj-cs"/>
              </a:rPr>
              <a:t>Render</a:t>
            </a:r>
            <a:r>
              <a:rPr lang="th-TH" sz="3200" dirty="0" smtClean="0">
                <a:latin typeface="Angsana New" panose="02020603050405020304" pitchFamily="18" charset="-34"/>
                <a:cs typeface="+mj-cs"/>
              </a:rPr>
              <a:t>) เพื่อให้ชิ้นงานเสร็จสมบูรณ์</a:t>
            </a:r>
            <a:r>
              <a:rPr lang="en-US" sz="3200" dirty="0">
                <a:latin typeface="Angsana New" panose="02020603050405020304" pitchFamily="18" charset="-34"/>
                <a:cs typeface="+mj-cs"/>
              </a:rPr>
              <a:t> </a:t>
            </a:r>
            <a:r>
              <a:rPr lang="th-TH" sz="3200" dirty="0" smtClean="0">
                <a:latin typeface="Angsana New" panose="02020603050405020304" pitchFamily="18" charset="-34"/>
                <a:cs typeface="+mj-cs"/>
              </a:rPr>
              <a:t>อยู่ในรูปไฟล์วิดีโอ พร้อมที่จะใช้งานด้วยโปรแกรมแสดงผลวิดีโออื่นๆ</a:t>
            </a:r>
          </a:p>
          <a:p>
            <a:pPr marL="0" indent="0">
              <a:buNone/>
            </a:pPr>
            <a:r>
              <a:rPr lang="en-US" sz="3200" b="1" dirty="0" smtClean="0">
                <a:latin typeface="Angsana New" panose="02020603050405020304" pitchFamily="18" charset="-34"/>
                <a:cs typeface="+mj-cs"/>
              </a:rPr>
              <a:t>	5.  </a:t>
            </a:r>
            <a:r>
              <a:rPr lang="th-TH" sz="3200" b="1" dirty="0" smtClean="0">
                <a:latin typeface="Angsana New" panose="02020603050405020304" pitchFamily="18" charset="-34"/>
                <a:cs typeface="+mj-cs"/>
              </a:rPr>
              <a:t>ส่งออก </a:t>
            </a:r>
            <a:r>
              <a:rPr lang="th-TH" sz="3200" dirty="0" smtClean="0">
                <a:latin typeface="Angsana New" panose="02020603050405020304" pitchFamily="18" charset="-34"/>
                <a:cs typeface="+mj-cs"/>
              </a:rPr>
              <a:t>คือ การนำวิดีโอที่ตัดต่อ และประมวลผลเสร็จสมบูรณ์แล้วไปใช้งาน </a:t>
            </a:r>
            <a:r>
              <a:rPr lang="en-US" sz="3200" dirty="0" smtClean="0">
                <a:latin typeface="Angsana New" panose="02020603050405020304" pitchFamily="18" charset="-34"/>
                <a:cs typeface="+mj-cs"/>
              </a:rPr>
              <a:t/>
            </a:r>
            <a:br>
              <a:rPr lang="en-US" sz="3200" dirty="0" smtClean="0">
                <a:latin typeface="Angsana New" panose="02020603050405020304" pitchFamily="18" charset="-34"/>
                <a:cs typeface="+mj-cs"/>
              </a:rPr>
            </a:br>
            <a:r>
              <a:rPr lang="th-TH" sz="3200" dirty="0" smtClean="0">
                <a:latin typeface="Angsana New" panose="02020603050405020304" pitchFamily="18" charset="-34"/>
                <a:cs typeface="+mj-cs"/>
              </a:rPr>
              <a:t>เช่น เผยแพร่ทางอินเทอร์เน็ต, หรือออกอากาศไปยังสถานีโทรทัศน์ เป็นต้น</a:t>
            </a:r>
            <a:endParaRPr lang="en-US" sz="3200" dirty="0">
              <a:latin typeface="Angsana New" panose="02020603050405020304" pitchFamily="18" charset="-34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3874674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51079" y="419344"/>
            <a:ext cx="10515600" cy="1325563"/>
          </a:xfrm>
        </p:spPr>
        <p:txBody>
          <a:bodyPr/>
          <a:lstStyle/>
          <a:p>
            <a:pPr algn="ctr"/>
            <a:r>
              <a:rPr lang="th-TH" b="1" dirty="0" smtClean="0"/>
              <a:t>สรุปลำดับขั้นตอนของงานตัดต่อ</a:t>
            </a:r>
            <a:endParaRPr lang="en-US" b="1" dirty="0"/>
          </a:p>
        </p:txBody>
      </p:sp>
      <p:grpSp>
        <p:nvGrpSpPr>
          <p:cNvPr id="21" name="Group 20"/>
          <p:cNvGrpSpPr/>
          <p:nvPr/>
        </p:nvGrpSpPr>
        <p:grpSpPr>
          <a:xfrm>
            <a:off x="1165181" y="1798544"/>
            <a:ext cx="10071279" cy="3659748"/>
            <a:chOff x="990600" y="2004810"/>
            <a:chExt cx="10071279" cy="3659748"/>
          </a:xfrm>
        </p:grpSpPr>
        <p:sp>
          <p:nvSpPr>
            <p:cNvPr id="6" name="Oval 5"/>
            <p:cNvSpPr/>
            <p:nvPr/>
          </p:nvSpPr>
          <p:spPr>
            <a:xfrm>
              <a:off x="4700789" y="2228045"/>
              <a:ext cx="1970467" cy="1648496"/>
            </a:xfrm>
            <a:prstGeom prst="ellipse">
              <a:avLst/>
            </a:prstGeom>
            <a:ln w="76200"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latin typeface="Angsana New" panose="02020603050405020304" pitchFamily="18" charset="-34"/>
                </a:rPr>
                <a:t>Adobe Premiere</a:t>
              </a:r>
              <a:endParaRPr lang="en-US" sz="3600" dirty="0"/>
            </a:p>
          </p:txBody>
        </p:sp>
        <p:sp>
          <p:nvSpPr>
            <p:cNvPr id="7" name="Oval 6"/>
            <p:cNvSpPr/>
            <p:nvPr/>
          </p:nvSpPr>
          <p:spPr>
            <a:xfrm>
              <a:off x="8987307" y="2004810"/>
              <a:ext cx="2074572" cy="1727917"/>
            </a:xfrm>
            <a:prstGeom prst="ellipse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latin typeface="Angsana New" panose="02020603050405020304" pitchFamily="18" charset="-34"/>
                </a:rPr>
                <a:t>Export</a:t>
              </a:r>
              <a:endParaRPr lang="en-US" sz="3600" b="1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990600" y="2084231"/>
              <a:ext cx="2159000" cy="1648496"/>
            </a:xfrm>
            <a:prstGeom prst="ellipse">
              <a:avLst/>
            </a:prstGeom>
            <a:ln w="762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latin typeface="Angsana New" panose="02020603050405020304" pitchFamily="18" charset="-34"/>
                </a:rPr>
                <a:t>Storyboard</a:t>
              </a:r>
              <a:endParaRPr lang="en-US" sz="3200" b="1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6912735" y="3876541"/>
              <a:ext cx="2074572" cy="1727917"/>
            </a:xfrm>
            <a:prstGeom prst="ellipse">
              <a:avLst/>
            </a:prstGeom>
            <a:ln w="762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latin typeface="Angsana New" panose="02020603050405020304" pitchFamily="18" charset="-34"/>
                </a:rPr>
                <a:t>Render</a:t>
              </a:r>
              <a:endParaRPr lang="en-US" sz="3600" b="1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2778617" y="3936641"/>
              <a:ext cx="2074572" cy="1727917"/>
            </a:xfrm>
            <a:prstGeom prst="ellipse">
              <a:avLst/>
            </a:prstGeom>
            <a:ln w="76200"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latin typeface="Angsana New" panose="02020603050405020304" pitchFamily="18" charset="-34"/>
                </a:rPr>
                <a:t>Clip</a:t>
              </a:r>
              <a:endParaRPr lang="en-US" sz="3600" b="1" dirty="0"/>
            </a:p>
          </p:txBody>
        </p:sp>
        <p:cxnSp>
          <p:nvCxnSpPr>
            <p:cNvPr id="13" name="Straight Arrow Connector 12"/>
            <p:cNvCxnSpPr>
              <a:stCxn id="8" idx="4"/>
              <a:endCxn id="11" idx="1"/>
            </p:cNvCxnSpPr>
            <p:nvPr/>
          </p:nvCxnSpPr>
          <p:spPr>
            <a:xfrm>
              <a:off x="2070100" y="3732727"/>
              <a:ext cx="1012331" cy="456962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11" idx="7"/>
              <a:endCxn id="6" idx="3"/>
            </p:cNvCxnSpPr>
            <p:nvPr/>
          </p:nvCxnSpPr>
          <p:spPr>
            <a:xfrm flipV="1">
              <a:off x="4549375" y="3635124"/>
              <a:ext cx="439982" cy="554565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6" idx="6"/>
              <a:endCxn id="10" idx="0"/>
            </p:cNvCxnSpPr>
            <p:nvPr/>
          </p:nvCxnSpPr>
          <p:spPr>
            <a:xfrm>
              <a:off x="6671256" y="3052293"/>
              <a:ext cx="1278765" cy="824248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10" idx="6"/>
              <a:endCxn id="7" idx="4"/>
            </p:cNvCxnSpPr>
            <p:nvPr/>
          </p:nvCxnSpPr>
          <p:spPr>
            <a:xfrm flipV="1">
              <a:off x="8987307" y="3732727"/>
              <a:ext cx="1037286" cy="1007773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054293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th-TH" b="1" dirty="0" smtClean="0"/>
              <a:t>การเริ่มต้นใช้งานโปรแกรม </a:t>
            </a:r>
            <a:r>
              <a:rPr lang="en-US" b="1" dirty="0" smtClean="0">
                <a:latin typeface="Angsana New" panose="02020603050405020304" pitchFamily="18" charset="-34"/>
              </a:rPr>
              <a:t>Premiere Pro</a:t>
            </a:r>
            <a:r>
              <a:rPr lang="th-TH" b="1" dirty="0" smtClean="0"/>
              <a:t>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6188" y="1003591"/>
            <a:ext cx="4784497" cy="55324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3200" dirty="0" smtClean="0">
                <a:cs typeface="+mj-cs"/>
              </a:rPr>
              <a:t>หน้าต่างนี้จะประกอบไปด้วย</a:t>
            </a:r>
          </a:p>
          <a:p>
            <a:pPr marL="0" indent="0">
              <a:buNone/>
            </a:pPr>
            <a:r>
              <a:rPr lang="th-TH" sz="3200" dirty="0" smtClean="0">
                <a:cs typeface="+mj-cs"/>
              </a:rPr>
              <a:t>  </a:t>
            </a:r>
            <a:r>
              <a:rPr lang="en-US" sz="3200" b="1" dirty="0" smtClean="0">
                <a:latin typeface="Angsana New" panose="02020603050405020304" pitchFamily="18" charset="-34"/>
                <a:cs typeface="+mj-cs"/>
              </a:rPr>
              <a:t>1.  </a:t>
            </a:r>
            <a:r>
              <a:rPr lang="th-TH" sz="3200" b="1" dirty="0" smtClean="0">
                <a:cs typeface="+mj-cs"/>
              </a:rPr>
              <a:t>ส่วน </a:t>
            </a:r>
            <a:r>
              <a:rPr lang="en-US" sz="3200" b="1" dirty="0" smtClean="0">
                <a:latin typeface="Angsana New" panose="02020603050405020304" pitchFamily="18" charset="-34"/>
                <a:cs typeface="+mj-cs"/>
              </a:rPr>
              <a:t>Recent Project </a:t>
            </a:r>
            <a:r>
              <a:rPr lang="th-TH" sz="3200" dirty="0" smtClean="0">
                <a:cs typeface="+mj-cs"/>
              </a:rPr>
              <a:t>สำหรับคลิกเลือกงานเก่าที่เคยบันทึกไว้</a:t>
            </a:r>
          </a:p>
          <a:p>
            <a:pPr marL="0" indent="0">
              <a:buNone/>
            </a:pPr>
            <a:r>
              <a:rPr lang="th-TH" sz="3200" dirty="0">
                <a:cs typeface="+mj-cs"/>
              </a:rPr>
              <a:t> </a:t>
            </a:r>
            <a:r>
              <a:rPr lang="th-TH" sz="3200" dirty="0" smtClean="0">
                <a:cs typeface="+mj-cs"/>
              </a:rPr>
              <a:t> </a:t>
            </a:r>
            <a:r>
              <a:rPr lang="en-US" sz="3200" b="1" dirty="0" smtClean="0">
                <a:latin typeface="Angsana New" panose="02020603050405020304" pitchFamily="18" charset="-34"/>
                <a:cs typeface="+mj-cs"/>
              </a:rPr>
              <a:t>2.</a:t>
            </a:r>
            <a:r>
              <a:rPr lang="en-US" sz="3200" b="1" dirty="0" smtClean="0">
                <a:cs typeface="+mj-cs"/>
              </a:rPr>
              <a:t>  </a:t>
            </a:r>
            <a:r>
              <a:rPr lang="th-TH" sz="3200" b="1" dirty="0" smtClean="0">
                <a:cs typeface="+mj-cs"/>
              </a:rPr>
              <a:t>ปุ่ม </a:t>
            </a:r>
            <a:r>
              <a:rPr lang="en-US" sz="3200" b="1" dirty="0" smtClean="0">
                <a:latin typeface="Angsana New" panose="02020603050405020304" pitchFamily="18" charset="-34"/>
                <a:cs typeface="+mj-cs"/>
              </a:rPr>
              <a:t>New Project </a:t>
            </a:r>
            <a:r>
              <a:rPr lang="th-TH" sz="3200" dirty="0" smtClean="0">
                <a:cs typeface="+mj-cs"/>
              </a:rPr>
              <a:t>สำหรับสร้างไฟล์ใหม่</a:t>
            </a:r>
          </a:p>
          <a:p>
            <a:pPr marL="0" indent="0">
              <a:buNone/>
            </a:pPr>
            <a:r>
              <a:rPr lang="th-TH" sz="3200" dirty="0">
                <a:cs typeface="+mj-cs"/>
              </a:rPr>
              <a:t> </a:t>
            </a:r>
            <a:r>
              <a:rPr lang="th-TH" sz="3200" dirty="0" smtClean="0">
                <a:cs typeface="+mj-cs"/>
              </a:rPr>
              <a:t> </a:t>
            </a:r>
            <a:r>
              <a:rPr lang="en-US" sz="3200" b="1" dirty="0" smtClean="0">
                <a:latin typeface="Angsana New" panose="02020603050405020304" pitchFamily="18" charset="-34"/>
                <a:cs typeface="+mj-cs"/>
              </a:rPr>
              <a:t>3.</a:t>
            </a:r>
            <a:r>
              <a:rPr lang="en-US" sz="3200" b="1" dirty="0" smtClean="0">
                <a:cs typeface="+mj-cs"/>
              </a:rPr>
              <a:t>  </a:t>
            </a:r>
            <a:r>
              <a:rPr lang="th-TH" sz="3200" b="1" dirty="0" smtClean="0">
                <a:cs typeface="+mj-cs"/>
              </a:rPr>
              <a:t>ปุ่ม </a:t>
            </a:r>
            <a:r>
              <a:rPr lang="en-US" sz="3200" b="1" dirty="0" smtClean="0">
                <a:latin typeface="Angsana New" panose="02020603050405020304" pitchFamily="18" charset="-34"/>
                <a:cs typeface="+mj-cs"/>
              </a:rPr>
              <a:t>Open Project </a:t>
            </a:r>
            <a:r>
              <a:rPr lang="th-TH" sz="3200" dirty="0" smtClean="0">
                <a:cs typeface="+mj-cs"/>
              </a:rPr>
              <a:t>สำหรับคลิกเปิดไฟล์ที่ได้บันทึกเก็บไว้</a:t>
            </a:r>
          </a:p>
          <a:p>
            <a:pPr marL="0" indent="0">
              <a:buNone/>
            </a:pPr>
            <a:r>
              <a:rPr lang="th-TH" sz="3200" dirty="0">
                <a:cs typeface="+mj-cs"/>
              </a:rPr>
              <a:t> </a:t>
            </a:r>
            <a:r>
              <a:rPr lang="th-TH" sz="3200" dirty="0" smtClean="0">
                <a:cs typeface="+mj-cs"/>
              </a:rPr>
              <a:t> </a:t>
            </a:r>
            <a:r>
              <a:rPr lang="en-US" sz="3200" b="1" dirty="0" smtClean="0">
                <a:latin typeface="Angsana New" panose="02020603050405020304" pitchFamily="18" charset="-34"/>
                <a:cs typeface="+mj-cs"/>
              </a:rPr>
              <a:t>4.</a:t>
            </a:r>
            <a:r>
              <a:rPr lang="en-US" sz="3200" b="1" dirty="0" smtClean="0">
                <a:cs typeface="+mj-cs"/>
              </a:rPr>
              <a:t>  </a:t>
            </a:r>
            <a:r>
              <a:rPr lang="th-TH" sz="3200" b="1" dirty="0" smtClean="0">
                <a:cs typeface="+mj-cs"/>
              </a:rPr>
              <a:t>ปุ่ม </a:t>
            </a:r>
            <a:r>
              <a:rPr lang="en-US" sz="3200" b="1" dirty="0" smtClean="0">
                <a:latin typeface="Angsana New" panose="02020603050405020304" pitchFamily="18" charset="-34"/>
                <a:cs typeface="+mj-cs"/>
              </a:rPr>
              <a:t>Help</a:t>
            </a:r>
            <a:r>
              <a:rPr lang="en-US" sz="3200" b="1" dirty="0" smtClean="0">
                <a:cs typeface="+mj-cs"/>
              </a:rPr>
              <a:t> </a:t>
            </a:r>
            <a:r>
              <a:rPr lang="th-TH" sz="3200" dirty="0" smtClean="0">
                <a:cs typeface="+mj-cs"/>
              </a:rPr>
              <a:t>สำหรับเปิดเอกสารช่วยเหลือ</a:t>
            </a:r>
          </a:p>
          <a:p>
            <a:pPr marL="0" indent="0">
              <a:buNone/>
            </a:pPr>
            <a:r>
              <a:rPr lang="th-TH" sz="3200" dirty="0">
                <a:cs typeface="+mj-cs"/>
              </a:rPr>
              <a:t> </a:t>
            </a:r>
            <a:r>
              <a:rPr lang="th-TH" sz="3200" dirty="0" smtClean="0">
                <a:cs typeface="+mj-cs"/>
              </a:rPr>
              <a:t> </a:t>
            </a:r>
            <a:r>
              <a:rPr lang="en-US" sz="3200" b="1" dirty="0" smtClean="0">
                <a:latin typeface="Angsana New" panose="02020603050405020304" pitchFamily="18" charset="-34"/>
                <a:cs typeface="+mj-cs"/>
              </a:rPr>
              <a:t>5.</a:t>
            </a:r>
            <a:r>
              <a:rPr lang="en-US" sz="3200" b="1" dirty="0" smtClean="0">
                <a:cs typeface="+mj-cs"/>
              </a:rPr>
              <a:t>  </a:t>
            </a:r>
            <a:r>
              <a:rPr lang="th-TH" sz="3200" b="1" dirty="0" smtClean="0">
                <a:cs typeface="+mj-cs"/>
              </a:rPr>
              <a:t>ปุ่ม </a:t>
            </a:r>
            <a:r>
              <a:rPr lang="en-US" sz="3200" b="1" dirty="0" smtClean="0">
                <a:latin typeface="Angsana New" panose="02020603050405020304" pitchFamily="18" charset="-34"/>
                <a:cs typeface="+mj-cs"/>
              </a:rPr>
              <a:t>Exit</a:t>
            </a:r>
            <a:r>
              <a:rPr lang="en-US" sz="3200" b="1" dirty="0" smtClean="0">
                <a:cs typeface="+mj-cs"/>
              </a:rPr>
              <a:t> </a:t>
            </a:r>
            <a:r>
              <a:rPr lang="th-TH" sz="3200" dirty="0" smtClean="0">
                <a:cs typeface="+mj-cs"/>
              </a:rPr>
              <a:t>สำหรับออกจากโปรแกรม</a:t>
            </a:r>
            <a:endParaRPr lang="en-US" sz="3200" dirty="0">
              <a:cs typeface="+mj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5793" t="18006" r="25837" b="23860"/>
          <a:stretch/>
        </p:blipFill>
        <p:spPr>
          <a:xfrm>
            <a:off x="5564641" y="1760992"/>
            <a:ext cx="4693660" cy="3171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2654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th-TH" b="1" dirty="0" smtClean="0"/>
              <a:t>ส่วนประกอบของโปรแกรม </a:t>
            </a:r>
            <a:r>
              <a:rPr lang="en-US" b="1" dirty="0" smtClean="0">
                <a:latin typeface="Angsana New" panose="02020603050405020304" pitchFamily="18" charset="-34"/>
              </a:rPr>
              <a:t>Premiere Pro</a:t>
            </a:r>
            <a:r>
              <a:rPr lang="th-TH" b="1" dirty="0" smtClean="0"/>
              <a:t>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9989" y="1334976"/>
            <a:ext cx="7507514" cy="5322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1. </a:t>
            </a:r>
            <a:r>
              <a:rPr lang="th-TH" sz="3200" b="1" dirty="0" smtClean="0">
                <a:cs typeface="+mj-cs"/>
              </a:rPr>
              <a:t>ส่วนของแถบ </a:t>
            </a:r>
            <a:r>
              <a:rPr lang="en-US" sz="32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Menu Bar </a:t>
            </a:r>
            <a:r>
              <a:rPr lang="th-TH" sz="3200" dirty="0" smtClean="0">
                <a:cs typeface="+mj-cs"/>
              </a:rPr>
              <a:t>สำหรับรวบรวมคำสั่งต่างๆ</a:t>
            </a:r>
            <a:endParaRPr lang="en-US" sz="3200" dirty="0">
              <a:cs typeface="+mj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004" t="1001" r="37618" b="91856"/>
          <a:stretch/>
        </p:blipFill>
        <p:spPr>
          <a:xfrm>
            <a:off x="1099989" y="2008418"/>
            <a:ext cx="7986032" cy="5225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-422" t="57254" r="68964" b="7193"/>
          <a:stretch/>
        </p:blipFill>
        <p:spPr>
          <a:xfrm>
            <a:off x="736116" y="3063170"/>
            <a:ext cx="4117630" cy="2616413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4896507" y="2530932"/>
            <a:ext cx="7295493" cy="41685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2. </a:t>
            </a:r>
            <a:r>
              <a:rPr lang="th-TH" sz="3200" b="1" dirty="0" smtClean="0">
                <a:cs typeface="+mj-cs"/>
              </a:rPr>
              <a:t>ส่วนแสดงกลุ่มหน้าต่างการทำงาน ประกอบด้วย</a:t>
            </a:r>
            <a:endParaRPr lang="en-US" sz="3200" b="1" dirty="0" smtClean="0">
              <a:cs typeface="+mj-cs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200" b="1" dirty="0">
                <a:cs typeface="+mj-cs"/>
              </a:rPr>
              <a:t>	</a:t>
            </a:r>
            <a:r>
              <a:rPr lang="th-TH" sz="3200" b="1" dirty="0" smtClean="0">
                <a:cs typeface="+mj-cs"/>
              </a:rPr>
              <a:t>-  หน้าต่าง </a:t>
            </a:r>
            <a:r>
              <a:rPr lang="en-US" sz="32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Media Browser </a:t>
            </a:r>
            <a:r>
              <a:rPr lang="th-TH" sz="3200" b="1" dirty="0" smtClean="0">
                <a:cs typeface="+mj-cs"/>
              </a:rPr>
              <a:t>ใช้เรียกค้นหาหรือเปิดดู</a:t>
            </a:r>
            <a:r>
              <a:rPr lang="en-US" sz="3200" b="1" dirty="0" smtClean="0">
                <a:cs typeface="+mj-cs"/>
              </a:rPr>
              <a:t/>
            </a:r>
            <a:br>
              <a:rPr lang="en-US" sz="3200" b="1" dirty="0" smtClean="0">
                <a:cs typeface="+mj-cs"/>
              </a:rPr>
            </a:br>
            <a:r>
              <a:rPr lang="th-TH" sz="3200" b="1" dirty="0" smtClean="0">
                <a:cs typeface="+mj-cs"/>
              </a:rPr>
              <a:t>ไฟล์ต่างๆ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th-TH" sz="3200" b="1" dirty="0">
                <a:cs typeface="+mj-cs"/>
              </a:rPr>
              <a:t>	</a:t>
            </a:r>
            <a:r>
              <a:rPr lang="th-TH" sz="3200" b="1" dirty="0" smtClean="0">
                <a:cs typeface="+mj-cs"/>
              </a:rPr>
              <a:t>-  หน้าต่าง </a:t>
            </a:r>
            <a:r>
              <a:rPr lang="en-US" sz="32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Info</a:t>
            </a:r>
            <a:r>
              <a:rPr lang="en-US" sz="3200" b="1" dirty="0" smtClean="0">
                <a:cs typeface="+mj-cs"/>
              </a:rPr>
              <a:t> </a:t>
            </a:r>
            <a:r>
              <a:rPr lang="th-TH" sz="3200" b="1" dirty="0" smtClean="0">
                <a:cs typeface="+mj-cs"/>
              </a:rPr>
              <a:t>แสดงรายละเอียดของ</a:t>
            </a:r>
            <a:r>
              <a:rPr lang="en-US" sz="3200" b="1" dirty="0" smtClean="0">
                <a:cs typeface="+mj-cs"/>
              </a:rPr>
              <a:t/>
            </a:r>
            <a:br>
              <a:rPr lang="en-US" sz="3200" b="1" dirty="0" smtClean="0">
                <a:cs typeface="+mj-cs"/>
              </a:rPr>
            </a:br>
            <a:r>
              <a:rPr lang="th-TH" sz="3200" b="1" dirty="0" smtClean="0">
                <a:cs typeface="+mj-cs"/>
              </a:rPr>
              <a:t>ไฟล์งาน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th-TH" sz="3200" b="1" dirty="0">
                <a:cs typeface="+mj-cs"/>
              </a:rPr>
              <a:t>	</a:t>
            </a:r>
            <a:r>
              <a:rPr lang="th-TH" sz="3200" b="1" dirty="0" smtClean="0">
                <a:cs typeface="+mj-cs"/>
              </a:rPr>
              <a:t>-  หน้าต่าง </a:t>
            </a:r>
            <a:r>
              <a:rPr lang="en-US" sz="32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Effects</a:t>
            </a:r>
            <a:r>
              <a:rPr lang="en-US" sz="3200" b="1" dirty="0" smtClean="0">
                <a:cs typeface="+mj-cs"/>
              </a:rPr>
              <a:t> </a:t>
            </a:r>
            <a:r>
              <a:rPr lang="th-TH" sz="3200" b="1" dirty="0" smtClean="0">
                <a:cs typeface="+mj-cs"/>
              </a:rPr>
              <a:t>เลือกรายการ</a:t>
            </a:r>
            <a:r>
              <a:rPr lang="th-TH" sz="3200" b="1" dirty="0" err="1" smtClean="0">
                <a:cs typeface="+mj-cs"/>
              </a:rPr>
              <a:t>เอฟเฟ็ค</a:t>
            </a:r>
            <a:endParaRPr lang="th-TH" sz="3200" b="1" dirty="0" smtClean="0">
              <a:cs typeface="+mj-cs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th-TH" sz="3200" b="1" dirty="0">
                <a:cs typeface="+mj-cs"/>
              </a:rPr>
              <a:t>	</a:t>
            </a:r>
            <a:r>
              <a:rPr lang="th-TH" sz="3200" b="1" dirty="0" smtClean="0">
                <a:cs typeface="+mj-cs"/>
              </a:rPr>
              <a:t>-  หน้าต่าง </a:t>
            </a:r>
            <a:r>
              <a:rPr lang="en-US" sz="32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History</a:t>
            </a:r>
            <a:r>
              <a:rPr lang="en-US" sz="3200" b="1" dirty="0" smtClean="0">
                <a:cs typeface="+mj-cs"/>
              </a:rPr>
              <a:t> </a:t>
            </a:r>
            <a:r>
              <a:rPr lang="th-TH" sz="3200" b="1" dirty="0" smtClean="0">
                <a:cs typeface="+mj-cs"/>
              </a:rPr>
              <a:t>เก็บขั้นตอนที่ทำงาน</a:t>
            </a:r>
            <a:r>
              <a:rPr lang="en-US" sz="3200" b="1" dirty="0" smtClean="0">
                <a:cs typeface="+mj-cs"/>
              </a:rPr>
              <a:t/>
            </a:r>
            <a:br>
              <a:rPr lang="en-US" sz="3200" b="1" dirty="0" smtClean="0">
                <a:cs typeface="+mj-cs"/>
              </a:rPr>
            </a:br>
            <a:r>
              <a:rPr lang="th-TH" sz="3200" b="1" dirty="0" smtClean="0">
                <a:cs typeface="+mj-cs"/>
              </a:rPr>
              <a:t> เพื่อย้อนการทำงานได้</a:t>
            </a:r>
            <a:endParaRPr lang="en-US" sz="3200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5511028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th-TH" b="1" dirty="0" smtClean="0"/>
              <a:t>ส่วนประกอบของโปรแกรม </a:t>
            </a:r>
            <a:r>
              <a:rPr lang="en-US" b="1" dirty="0" smtClean="0">
                <a:latin typeface="Angsana New" panose="02020603050405020304" pitchFamily="18" charset="-34"/>
              </a:rPr>
              <a:t>Premiere Pro</a:t>
            </a:r>
            <a:r>
              <a:rPr lang="th-TH" b="1" dirty="0" smtClean="0"/>
              <a:t>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897" y="1960307"/>
            <a:ext cx="113538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      3.  </a:t>
            </a:r>
            <a:r>
              <a:rPr lang="th-TH" sz="3200" b="1" dirty="0" smtClean="0">
                <a:cs typeface="+mj-cs"/>
              </a:rPr>
              <a:t>แถบ </a:t>
            </a:r>
            <a:r>
              <a:rPr lang="en-US" sz="32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Toolbox </a:t>
            </a:r>
            <a:r>
              <a:rPr lang="th-TH" sz="3200" dirty="0" smtClean="0">
                <a:cs typeface="+mj-cs"/>
              </a:rPr>
              <a:t>หรือแถบกล่องเครื่องมือ</a:t>
            </a:r>
          </a:p>
          <a:p>
            <a:pPr marL="0" indent="0">
              <a:buNone/>
            </a:pPr>
            <a:r>
              <a:rPr lang="th-TH" sz="3200" dirty="0" smtClean="0">
                <a:cs typeface="+mj-cs"/>
              </a:rPr>
              <a:t>	</a:t>
            </a:r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3.1</a:t>
            </a:r>
            <a:r>
              <a:rPr lang="en-US" sz="3200" dirty="0" smtClean="0">
                <a:cs typeface="+mj-cs"/>
              </a:rPr>
              <a:t>  </a:t>
            </a:r>
            <a:r>
              <a:rPr lang="th-TH" sz="3200" dirty="0" smtClean="0">
                <a:cs typeface="+mj-cs"/>
              </a:rPr>
              <a:t>เครื่องมือ </a:t>
            </a:r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Selection</a:t>
            </a:r>
            <a:r>
              <a:rPr lang="en-US" sz="3200" dirty="0" smtClean="0">
                <a:cs typeface="+mj-cs"/>
              </a:rPr>
              <a:t> </a:t>
            </a:r>
            <a:r>
              <a:rPr lang="th-TH" sz="3200" dirty="0" smtClean="0">
                <a:cs typeface="+mj-cs"/>
              </a:rPr>
              <a:t>สำหรับคลิกเลือกหรือลากย้ายตำแหน่ง</a:t>
            </a:r>
          </a:p>
          <a:p>
            <a:pPr marL="0" indent="0">
              <a:buNone/>
            </a:pPr>
            <a:r>
              <a:rPr lang="th-TH" sz="3200" dirty="0">
                <a:cs typeface="+mj-cs"/>
              </a:rPr>
              <a:t>	</a:t>
            </a:r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3.2</a:t>
            </a:r>
            <a:r>
              <a:rPr lang="en-US" sz="3200" dirty="0" smtClean="0">
                <a:cs typeface="+mj-cs"/>
              </a:rPr>
              <a:t>  </a:t>
            </a:r>
            <a:r>
              <a:rPr lang="th-TH" sz="3200" dirty="0" smtClean="0">
                <a:cs typeface="+mj-cs"/>
              </a:rPr>
              <a:t>เครื่องมือสำหรับเลือกแท่งคลิปทั้งหมด</a:t>
            </a:r>
          </a:p>
          <a:p>
            <a:pPr marL="0" indent="0">
              <a:buNone/>
            </a:pPr>
            <a:r>
              <a:rPr lang="th-TH" sz="3200" dirty="0">
                <a:cs typeface="+mj-cs"/>
              </a:rPr>
              <a:t>	</a:t>
            </a:r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3.3</a:t>
            </a:r>
            <a:r>
              <a:rPr lang="en-US" sz="3200" dirty="0" smtClean="0">
                <a:cs typeface="+mj-cs"/>
              </a:rPr>
              <a:t>  </a:t>
            </a:r>
            <a:r>
              <a:rPr lang="th-TH" sz="3200" dirty="0" smtClean="0">
                <a:cs typeface="+mj-cs"/>
              </a:rPr>
              <a:t>เครื่องมือสำหรับคลิกแล้วลากที่ส่วนหัวหรือส่วนท้าย เพื่อตัดความยาวส่วนเกิน</a:t>
            </a:r>
          </a:p>
          <a:p>
            <a:pPr marL="0" indent="0">
              <a:buNone/>
            </a:pPr>
            <a:r>
              <a:rPr lang="th-TH" sz="3200" dirty="0">
                <a:cs typeface="+mj-cs"/>
              </a:rPr>
              <a:t>	</a:t>
            </a:r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3.4</a:t>
            </a:r>
            <a:r>
              <a:rPr lang="en-US" sz="3200" dirty="0" smtClean="0">
                <a:cs typeface="+mj-cs"/>
              </a:rPr>
              <a:t> </a:t>
            </a:r>
            <a:r>
              <a:rPr lang="th-TH" sz="3200" dirty="0" smtClean="0">
                <a:cs typeface="+mj-cs"/>
              </a:rPr>
              <a:t> เครื่องมือสำหรับคลิกแล้วลากที่ส่วนหัวหรือส่วนท้าย เพื่อตัดคลิปที่รอยต่อ</a:t>
            </a:r>
            <a:r>
              <a:rPr lang="en-US" sz="3200" dirty="0" smtClean="0">
                <a:cs typeface="+mj-cs"/>
              </a:rPr>
              <a:t/>
            </a:r>
            <a:br>
              <a:rPr lang="en-US" sz="3200" dirty="0" smtClean="0">
                <a:cs typeface="+mj-cs"/>
              </a:rPr>
            </a:br>
            <a:r>
              <a:rPr lang="th-TH" sz="3200" dirty="0" smtClean="0">
                <a:cs typeface="+mj-cs"/>
              </a:rPr>
              <a:t>ระหว่างแท่งคลิป</a:t>
            </a:r>
          </a:p>
          <a:p>
            <a:pPr marL="0" indent="0">
              <a:buNone/>
            </a:pPr>
            <a:r>
              <a:rPr lang="th-TH" sz="3200" dirty="0">
                <a:cs typeface="+mj-cs"/>
              </a:rPr>
              <a:t>	</a:t>
            </a:r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3.5</a:t>
            </a:r>
            <a:r>
              <a:rPr lang="en-US" sz="3200" dirty="0" smtClean="0">
                <a:cs typeface="+mj-cs"/>
              </a:rPr>
              <a:t>  </a:t>
            </a:r>
            <a:r>
              <a:rPr lang="th-TH" sz="3200" dirty="0" smtClean="0">
                <a:cs typeface="+mj-cs"/>
              </a:rPr>
              <a:t>เครื่องมือสำหรับคลิกแล้วลากย่อหรือขยายความยาวของคลิป</a:t>
            </a:r>
          </a:p>
          <a:p>
            <a:pPr marL="0" indent="0">
              <a:buNone/>
            </a:pPr>
            <a:r>
              <a:rPr lang="th-TH" sz="3200" dirty="0">
                <a:cs typeface="+mj-cs"/>
              </a:rPr>
              <a:t>	</a:t>
            </a:r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3.6</a:t>
            </a:r>
            <a:r>
              <a:rPr lang="en-US" sz="3200" dirty="0" smtClean="0">
                <a:cs typeface="+mj-cs"/>
              </a:rPr>
              <a:t>  </a:t>
            </a:r>
            <a:r>
              <a:rPr lang="th-TH" sz="3200" dirty="0" smtClean="0">
                <a:cs typeface="+mj-cs"/>
              </a:rPr>
              <a:t>เครื่องมือสำหรับตัดแบ่งคลิป</a:t>
            </a:r>
            <a:endParaRPr lang="en-US" sz="3200" dirty="0">
              <a:cs typeface="+mj-cs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7033739" y="1043413"/>
            <a:ext cx="4655904" cy="1833787"/>
            <a:chOff x="4233299" y="1325563"/>
            <a:chExt cx="4655904" cy="183378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/>
            <a:srcRect t="30627" r="88689" b="61834"/>
            <a:stretch/>
          </p:blipFill>
          <p:spPr>
            <a:xfrm>
              <a:off x="5225143" y="1325563"/>
              <a:ext cx="2672216" cy="1001486"/>
            </a:xfrm>
            <a:prstGeom prst="rect">
              <a:avLst/>
            </a:prstGeom>
          </p:spPr>
        </p:pic>
        <p:sp>
          <p:nvSpPr>
            <p:cNvPr id="6" name="Oval 5"/>
            <p:cNvSpPr/>
            <p:nvPr/>
          </p:nvSpPr>
          <p:spPr>
            <a:xfrm>
              <a:off x="8192517" y="1453472"/>
              <a:ext cx="696686" cy="614363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3.6</a:t>
              </a:r>
              <a:endParaRPr lang="en-US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4233299" y="1572306"/>
              <a:ext cx="696686" cy="614363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3.1</a:t>
              </a:r>
              <a:endParaRPr lang="en-US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7971399" y="2391912"/>
              <a:ext cx="696686" cy="614363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3.5</a:t>
              </a:r>
              <a:endParaRPr lang="en-US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7023151" y="2540223"/>
              <a:ext cx="696686" cy="614363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3.4</a:t>
              </a:r>
              <a:endParaRPr lang="en-US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6225718" y="2544987"/>
              <a:ext cx="696686" cy="614363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3.3</a:t>
              </a:r>
              <a:endParaRPr lang="en-US" dirty="0"/>
            </a:p>
          </p:txBody>
        </p:sp>
        <p:sp>
          <p:nvSpPr>
            <p:cNvPr id="12" name="Oval 11"/>
            <p:cNvSpPr/>
            <p:nvPr/>
          </p:nvSpPr>
          <p:spPr>
            <a:xfrm>
              <a:off x="5445913" y="2484324"/>
              <a:ext cx="696686" cy="614363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3.2</a:t>
              </a:r>
              <a:endParaRPr lang="en-US" dirty="0"/>
            </a:p>
          </p:txBody>
        </p:sp>
        <p:cxnSp>
          <p:nvCxnSpPr>
            <p:cNvPr id="14" name="Straight Arrow Connector 13"/>
            <p:cNvCxnSpPr>
              <a:endCxn id="8" idx="6"/>
            </p:cNvCxnSpPr>
            <p:nvPr/>
          </p:nvCxnSpPr>
          <p:spPr>
            <a:xfrm flipH="1" flipV="1">
              <a:off x="4929985" y="1879488"/>
              <a:ext cx="432809" cy="188347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endCxn id="12" idx="0"/>
            </p:cNvCxnSpPr>
            <p:nvPr/>
          </p:nvCxnSpPr>
          <p:spPr>
            <a:xfrm flipH="1">
              <a:off x="5794256" y="2171133"/>
              <a:ext cx="200144" cy="31319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6437757" y="2186669"/>
              <a:ext cx="136304" cy="353554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endCxn id="10" idx="0"/>
            </p:cNvCxnSpPr>
            <p:nvPr/>
          </p:nvCxnSpPr>
          <p:spPr>
            <a:xfrm>
              <a:off x="6922404" y="2171133"/>
              <a:ext cx="449090" cy="36909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endCxn id="9" idx="1"/>
            </p:cNvCxnSpPr>
            <p:nvPr/>
          </p:nvCxnSpPr>
          <p:spPr>
            <a:xfrm>
              <a:off x="7371494" y="2171133"/>
              <a:ext cx="701932" cy="31075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endCxn id="6" idx="2"/>
            </p:cNvCxnSpPr>
            <p:nvPr/>
          </p:nvCxnSpPr>
          <p:spPr>
            <a:xfrm flipV="1">
              <a:off x="7897359" y="1760654"/>
              <a:ext cx="295158" cy="30718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151542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83343" y="-26192"/>
            <a:ext cx="10515600" cy="1325563"/>
          </a:xfrm>
        </p:spPr>
        <p:txBody>
          <a:bodyPr/>
          <a:lstStyle/>
          <a:p>
            <a:pPr algn="ctr"/>
            <a:r>
              <a:rPr lang="th-TH" b="1" dirty="0" smtClean="0"/>
              <a:t>ส่วนประกอบของโปรแกรม </a:t>
            </a:r>
            <a:r>
              <a:rPr lang="en-US" b="1" dirty="0" smtClean="0">
                <a:latin typeface="Angsana New" panose="02020603050405020304" pitchFamily="18" charset="-34"/>
              </a:rPr>
              <a:t>Premiere Pro</a:t>
            </a:r>
            <a:r>
              <a:rPr lang="th-TH" b="1" dirty="0" smtClean="0"/>
              <a:t> </a:t>
            </a:r>
            <a:endParaRPr lang="en-US" b="1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44270" y="2386815"/>
            <a:ext cx="113538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      3.  </a:t>
            </a:r>
            <a:r>
              <a:rPr lang="th-TH" sz="3200" b="1" dirty="0" smtClean="0">
                <a:cs typeface="+mj-cs"/>
              </a:rPr>
              <a:t>แถบ </a:t>
            </a:r>
            <a:r>
              <a:rPr lang="en-US" sz="32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Toolbox </a:t>
            </a:r>
            <a:r>
              <a:rPr lang="th-TH" sz="3200" dirty="0" smtClean="0">
                <a:cs typeface="+mj-cs"/>
              </a:rPr>
              <a:t>หรือแถบกล่องเครื่องมือ</a:t>
            </a:r>
          </a:p>
          <a:p>
            <a:pPr marL="0" indent="0">
              <a:buNone/>
            </a:pPr>
            <a:r>
              <a:rPr lang="th-TH" sz="3200" dirty="0" smtClean="0">
                <a:cs typeface="+mj-cs"/>
              </a:rPr>
              <a:t>	</a:t>
            </a:r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3.7  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เครื่องมือสำหรับคลิกแล้วลากย้ายช่วงเวลาภายในคลิป</a:t>
            </a:r>
          </a:p>
          <a:p>
            <a:pPr marL="0" indent="0">
              <a:buNone/>
            </a:pP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3.8  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เครื่องมือสำหรับคิกแล้วลากย้ายตำแหน่งในคลิป โดยแท่งคลิปอื่นๆ ที่ติดกันจะโดนย้ายตามไปด้วย</a:t>
            </a:r>
          </a:p>
          <a:p>
            <a:pPr marL="0" indent="0">
              <a:buNone/>
            </a:pP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3.9  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เครื่องมือปากกาสำหรับกำหนดเส้น</a:t>
            </a:r>
          </a:p>
          <a:p>
            <a:pPr marL="0" indent="0">
              <a:buNone/>
            </a:pP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3.10  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เครื่องมือสำหรับคลิกแล้วลากย้ายตำแหน่ง</a:t>
            </a:r>
          </a:p>
          <a:p>
            <a:pPr marL="0" indent="0">
              <a:buNone/>
            </a:pP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3.11  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เครื่องมือสำหรับย่อหรือขยายมุมมองของหน้าต่าง</a:t>
            </a:r>
            <a:endParaRPr lang="en-US" sz="3200" dirty="0">
              <a:cs typeface="+mj-cs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7005121" y="1103557"/>
            <a:ext cx="4625524" cy="1983693"/>
            <a:chOff x="5063669" y="1325563"/>
            <a:chExt cx="4625524" cy="198369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/>
            <a:srcRect l="11310" t="30627" r="78491" b="61834"/>
            <a:stretch/>
          </p:blipFill>
          <p:spPr>
            <a:xfrm>
              <a:off x="6241143" y="1325563"/>
              <a:ext cx="2409371" cy="1001486"/>
            </a:xfrm>
            <a:prstGeom prst="rect">
              <a:avLst/>
            </a:prstGeom>
          </p:spPr>
        </p:pic>
        <p:sp>
          <p:nvSpPr>
            <p:cNvPr id="7" name="Oval 6"/>
            <p:cNvSpPr/>
            <p:nvPr/>
          </p:nvSpPr>
          <p:spPr>
            <a:xfrm>
              <a:off x="8832850" y="1898877"/>
              <a:ext cx="856343" cy="856343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3.11</a:t>
              </a:r>
              <a:endParaRPr lang="en-US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7763327" y="2452913"/>
              <a:ext cx="856343" cy="856343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3.10</a:t>
              </a:r>
              <a:endParaRPr lang="en-US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6625770" y="2379433"/>
              <a:ext cx="856343" cy="856343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3.9</a:t>
              </a:r>
              <a:endParaRPr lang="en-US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5299526" y="2379432"/>
              <a:ext cx="856343" cy="856343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3.8</a:t>
              </a:r>
              <a:endParaRPr lang="en-US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5063669" y="1361050"/>
              <a:ext cx="856343" cy="856343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3.7</a:t>
              </a:r>
              <a:endParaRPr lang="en-US" dirty="0"/>
            </a:p>
          </p:txBody>
        </p:sp>
        <p:cxnSp>
          <p:nvCxnSpPr>
            <p:cNvPr id="13" name="Straight Arrow Connector 12"/>
            <p:cNvCxnSpPr>
              <a:endCxn id="11" idx="6"/>
            </p:cNvCxnSpPr>
            <p:nvPr/>
          </p:nvCxnSpPr>
          <p:spPr>
            <a:xfrm flipH="1" flipV="1">
              <a:off x="5920012" y="1789222"/>
              <a:ext cx="321131" cy="242778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H="1">
              <a:off x="6133193" y="2167417"/>
              <a:ext cx="707570" cy="431325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endCxn id="9" idx="7"/>
            </p:cNvCxnSpPr>
            <p:nvPr/>
          </p:nvCxnSpPr>
          <p:spPr>
            <a:xfrm>
              <a:off x="7318374" y="2174319"/>
              <a:ext cx="38330" cy="330523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endCxn id="8" idx="0"/>
            </p:cNvCxnSpPr>
            <p:nvPr/>
          </p:nvCxnSpPr>
          <p:spPr>
            <a:xfrm>
              <a:off x="7912099" y="2167417"/>
              <a:ext cx="279400" cy="285496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endCxn id="7" idx="1"/>
            </p:cNvCxnSpPr>
            <p:nvPr/>
          </p:nvCxnSpPr>
          <p:spPr>
            <a:xfrm flipV="1">
              <a:off x="8316909" y="2024286"/>
              <a:ext cx="641350" cy="150033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323656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61908" y="174628"/>
            <a:ext cx="10515600" cy="1325563"/>
          </a:xfrm>
        </p:spPr>
        <p:txBody>
          <a:bodyPr/>
          <a:lstStyle/>
          <a:p>
            <a:pPr algn="ctr"/>
            <a:r>
              <a:rPr lang="th-TH" b="1" dirty="0" smtClean="0"/>
              <a:t>ส่วนประกอบของโปรแกรม </a:t>
            </a:r>
            <a:r>
              <a:rPr lang="en-US" b="1" dirty="0" smtClean="0">
                <a:latin typeface="Angsana New" panose="02020603050405020304" pitchFamily="18" charset="-34"/>
              </a:rPr>
              <a:t>Premiere Pro</a:t>
            </a:r>
            <a:r>
              <a:rPr lang="th-TH" b="1" dirty="0" smtClean="0"/>
              <a:t>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77879" y="1950186"/>
            <a:ext cx="6099629" cy="14110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4.  </a:t>
            </a:r>
            <a:r>
              <a:rPr lang="th-TH" sz="3200" b="1" dirty="0" smtClean="0">
                <a:cs typeface="+mj-cs"/>
              </a:rPr>
              <a:t>หน้าต่าง </a:t>
            </a:r>
            <a:r>
              <a:rPr lang="en-US" sz="32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Project Panel </a:t>
            </a:r>
            <a:r>
              <a:rPr lang="th-TH" sz="3200" dirty="0" smtClean="0">
                <a:cs typeface="+mj-cs"/>
              </a:rPr>
              <a:t>ทำหน้าที่จัดเก็บข้อมูลในการตัดต่อ เช่น รูปภาพ, วิดีโอ, เสียง เป็นต้น</a:t>
            </a:r>
            <a:endParaRPr lang="en-US" sz="3200" dirty="0">
              <a:cs typeface="+mj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1" t="57539" r="69191" b="7788"/>
          <a:stretch/>
        </p:blipFill>
        <p:spPr>
          <a:xfrm>
            <a:off x="1239234" y="1797846"/>
            <a:ext cx="4005942" cy="25363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95067" t="56991" b="7890"/>
          <a:stretch/>
        </p:blipFill>
        <p:spPr>
          <a:xfrm>
            <a:off x="7785891" y="3645012"/>
            <a:ext cx="641803" cy="2569029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1658459" y="4929527"/>
            <a:ext cx="5573487" cy="14110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5</a:t>
            </a:r>
            <a:r>
              <a:rPr lang="en-US" sz="32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.  </a:t>
            </a:r>
            <a:r>
              <a:rPr lang="th-TH" sz="3200" b="1" dirty="0" smtClean="0">
                <a:cs typeface="+mj-cs"/>
              </a:rPr>
              <a:t>หน้าต่าง </a:t>
            </a:r>
            <a:r>
              <a:rPr lang="en-US" sz="32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Audio Mater Panel 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สำหรับควบคุมระดับเสียง</a:t>
            </a:r>
            <a:endParaRPr lang="en-US" sz="3200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423649112"/>
      </p:ext>
    </p:extLst>
  </p:cSld>
  <p:clrMapOvr>
    <a:masterClrMapping/>
  </p:clrMapOvr>
</p:sld>
</file>

<file path=ppt/theme/theme1.xml><?xml version="1.0" encoding="utf-8"?>
<a:theme xmlns:a="http://schemas.openxmlformats.org/drawingml/2006/main" name="dpu_template_498-n (1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dpu_template_498-n (1)</Template>
  <TotalTime>401</TotalTime>
  <Words>401</Words>
  <Application>Microsoft Office PowerPoint</Application>
  <PresentationFormat>Widescreen</PresentationFormat>
  <Paragraphs>136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Angsana New</vt:lpstr>
      <vt:lpstr>Arial</vt:lpstr>
      <vt:lpstr>Calibri</vt:lpstr>
      <vt:lpstr>Cordia New</vt:lpstr>
      <vt:lpstr>dpu_template_498-n (1)</vt:lpstr>
      <vt:lpstr>โปรแกรม Premiere Pro</vt:lpstr>
      <vt:lpstr>โปรแกรม Premiere Pro </vt:lpstr>
      <vt:lpstr>ลำดับขั้นตอนของงานตัดต่อ</vt:lpstr>
      <vt:lpstr>สรุปลำดับขั้นตอนของงานตัดต่อ</vt:lpstr>
      <vt:lpstr>การเริ่มต้นใช้งานโปรแกรม Premiere Pro </vt:lpstr>
      <vt:lpstr>ส่วนประกอบของโปรแกรม Premiere Pro </vt:lpstr>
      <vt:lpstr>ส่วนประกอบของโปรแกรม Premiere Pro </vt:lpstr>
      <vt:lpstr>ส่วนประกอบของโปรแกรม Premiere Pro </vt:lpstr>
      <vt:lpstr>ส่วนประกอบของโปรแกรม Premiere Pro </vt:lpstr>
      <vt:lpstr>ส่วนประกอบของโปรแกรม Premiere Pro </vt:lpstr>
      <vt:lpstr>ส่วนประกอบของโปรแกรม Premiere Pro </vt:lpstr>
      <vt:lpstr>ส่วนประกอบของโปรแกรม Premiere Pro </vt:lpstr>
      <vt:lpstr>การสร้างตัวอักษร</vt:lpstr>
      <vt:lpstr>การสร้างอนิเมชั่น (Animation)</vt:lpstr>
      <vt:lpstr>ส่วนประกอบในหน้าต่าง Effect Control</vt:lpstr>
      <vt:lpstr>ส่วนประกอบในหน้าต่าง Effect Control  (ต่อ)</vt:lpstr>
      <vt:lpstr>การเรนเดอร์ (Render)</vt:lpstr>
      <vt:lpstr>การเรนเดอร์ (Render) (ต่อ)</vt:lpstr>
      <vt:lpstr>ผู้จัดทำ/อ้างอิง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โปรแกรม Premiere Pro</dc:title>
  <dc:creator>acer</dc:creator>
  <cp:lastModifiedBy>acer</cp:lastModifiedBy>
  <cp:revision>48</cp:revision>
  <dcterms:created xsi:type="dcterms:W3CDTF">2015-08-23T08:30:37Z</dcterms:created>
  <dcterms:modified xsi:type="dcterms:W3CDTF">2015-09-23T03:36:06Z</dcterms:modified>
</cp:coreProperties>
</file>